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be6f711b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7be6f711b4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be6f711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27be6f711b4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be6f711b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7be6f711b4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be6f711b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27be6f711b4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be6f711b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7be6f711b4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be6f711b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7be6f711b4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7be6f711b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27be6f711b4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bdcf6f1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7bdcf6f1e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7df26ff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77df26ffa1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be6f711b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7be6f711b4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be6f711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7be6f711b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be6f711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7be6f711b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be6f711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7be6f711b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c10bfdae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7c10bfdae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c10bfdae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7c10bfdae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be6f711b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7be6f711b4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c9bb4118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7c9bb41180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be6f711b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7be6f711b4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c9bb4118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7c9bb41180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c9bb411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7c9bb41180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be6f711b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7be6f711b4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be6f711b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7be6f711b4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c9bb4118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7c9bb41180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7be6f711b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27be6f711b4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be6f711b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7be6f711b4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c9bb411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7c9bb41180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7be6f711b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7be6f711b4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c9bb4118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7c9bb41180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be6f711b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7be6f711b4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be6f711b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7be6f711b4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c9bb4118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7c9bb41180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c9bb4118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7c9bb41180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7be6f711b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7be6f711b4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c9bb4118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7c9bb41180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c9bb4118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7c9bb41180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be6f711b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7be6f711b4_0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be6f711b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7be6f711b4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be6f711b4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7be6f711b4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be6f711b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27be6f711b4_0_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7be6f711b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7be6f711b4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7be6f711b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7be6f711b4_0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7be6f711b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27be6f711b4_0_3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7be6f711b4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27be6f711b4_0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be6f711b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7be6f711b4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bdcf6f1e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7bdcf6f1e4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be6f711b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7be6f711b4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be6f711b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7be6f711b4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be6f711b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7be6f711b4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2.xml"/><Relationship Id="rId12" Type="http://schemas.openxmlformats.org/officeDocument/2006/relationships/slideLayout" Target="../slideLayouts/slideLayout13.xml"/><Relationship Id="rId1" Type="http://schemas.openxmlformats.org/officeDocument/2006/relationships/image" Target="../media/image2.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52.png"/><Relationship Id="rId7"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35.png"/><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medium.com/@nzunic.dev?source=post_page-----13a5c7453f08--------------------------------" TargetMode="External"/><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edium.com/@nzunic.dev?source=post_page-----13a5c7453f08--------------------------------" TargetMode="External"/><Relationship Id="rId4" Type="http://schemas.openxmlformats.org/officeDocument/2006/relationships/image" Target="../media/image54.png"/><Relationship Id="rId5" Type="http://schemas.openxmlformats.org/officeDocument/2006/relationships/image" Target="../media/image40.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medium.com/@nzunic.dev?source=post_page-----13a5c7453f08--------------------------------" TargetMode="External"/><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0.png"/><Relationship Id="rId4" Type="http://schemas.openxmlformats.org/officeDocument/2006/relationships/image" Target="../media/image53.png"/><Relationship Id="rId5" Type="http://schemas.openxmlformats.org/officeDocument/2006/relationships/image" Target="../media/image63.png"/><Relationship Id="rId6"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9.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image" Target="../media/image57.png"/><Relationship Id="rId5" Type="http://schemas.openxmlformats.org/officeDocument/2006/relationships/image" Target="../media/image68.png"/><Relationship Id="rId6"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61.png"/><Relationship Id="rId5"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0.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image" Target="../media/image73.png"/><Relationship Id="rId6"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79.png"/><Relationship Id="rId5" Type="http://schemas.openxmlformats.org/officeDocument/2006/relationships/image" Target="../media/image95.png"/><Relationship Id="rId6"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85.png"/><Relationship Id="rId6"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 Id="rId4" Type="http://schemas.openxmlformats.org/officeDocument/2006/relationships/image" Target="../media/image89.png"/><Relationship Id="rId5" Type="http://schemas.openxmlformats.org/officeDocument/2006/relationships/image" Target="../media/image96.png"/><Relationship Id="rId6"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1.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8</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74" name="Google Shape;174;p25"/>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75" name="Google Shape;175;p25"/>
          <p:cNvSpPr txBox="1"/>
          <p:nvPr/>
        </p:nvSpPr>
        <p:spPr>
          <a:xfrm>
            <a:off x="7572150" y="3498963"/>
            <a:ext cx="401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defining characteristic about Alice’s program is that for each pair of a and b, we have exactly one c value.</a:t>
            </a:r>
            <a:endParaRPr/>
          </a:p>
        </p:txBody>
      </p:sp>
      <p:pic>
        <p:nvPicPr>
          <p:cNvPr id="176" name="Google Shape;176;p25"/>
          <p:cNvPicPr preferRelativeResize="0"/>
          <p:nvPr/>
        </p:nvPicPr>
        <p:blipFill>
          <a:blip r:embed="rId3">
            <a:alphaModFix/>
          </a:blip>
          <a:stretch>
            <a:fillRect/>
          </a:stretch>
        </p:blipFill>
        <p:spPr>
          <a:xfrm>
            <a:off x="152400" y="2168066"/>
            <a:ext cx="7267351" cy="3399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82" name="Google Shape;182;p26"/>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83" name="Google Shape;183;p26"/>
          <p:cNvSpPr txBox="1"/>
          <p:nvPr/>
        </p:nvSpPr>
        <p:spPr>
          <a:xfrm>
            <a:off x="7572150" y="1994338"/>
            <a:ext cx="4013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What we like about measuring the efficiency of algorithm this way is that it is completely machine independent.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Even in a supercomputer, this counts are not going to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issues with this way is that we don’t have a sense of how the algorithm grows as the input increases. </a:t>
            </a:r>
            <a:endParaRPr/>
          </a:p>
        </p:txBody>
      </p:sp>
      <p:pic>
        <p:nvPicPr>
          <p:cNvPr id="184" name="Google Shape;184;p26"/>
          <p:cNvPicPr preferRelativeResize="0"/>
          <p:nvPr/>
        </p:nvPicPr>
        <p:blipFill>
          <a:blip r:embed="rId3">
            <a:alphaModFix/>
          </a:blip>
          <a:stretch>
            <a:fillRect/>
          </a:stretch>
        </p:blipFill>
        <p:spPr>
          <a:xfrm>
            <a:off x="152400" y="2024716"/>
            <a:ext cx="7267353" cy="4128998"/>
          </a:xfrm>
          <a:prstGeom prst="rect">
            <a:avLst/>
          </a:prstGeom>
          <a:noFill/>
          <a:ln>
            <a:noFill/>
          </a:ln>
        </p:spPr>
      </p:pic>
      <p:pic>
        <p:nvPicPr>
          <p:cNvPr id="185" name="Google Shape;185;p26"/>
          <p:cNvPicPr preferRelativeResize="0"/>
          <p:nvPr/>
        </p:nvPicPr>
        <p:blipFill>
          <a:blip r:embed="rId4">
            <a:alphaModFix/>
          </a:blip>
          <a:stretch>
            <a:fillRect/>
          </a:stretch>
        </p:blipFill>
        <p:spPr>
          <a:xfrm>
            <a:off x="8321553" y="4334038"/>
            <a:ext cx="2514600" cy="1333500"/>
          </a:xfrm>
          <a:prstGeom prst="rect">
            <a:avLst/>
          </a:prstGeom>
          <a:noFill/>
          <a:ln>
            <a:noFill/>
          </a:ln>
        </p:spPr>
      </p:pic>
      <p:sp>
        <p:nvSpPr>
          <p:cNvPr id="186" name="Google Shape;186;p26"/>
          <p:cNvSpPr txBox="1"/>
          <p:nvPr/>
        </p:nvSpPr>
        <p:spPr>
          <a:xfrm>
            <a:off x="7936050" y="5931100"/>
            <a:ext cx="364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It’s hard to make an estimate by looking at the table of </a:t>
            </a:r>
            <a:r>
              <a:rPr lang="en-US"/>
              <a:t>counts</a:t>
            </a: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92" name="Google Shape;192;p27"/>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93" name="Google Shape;193;p27"/>
          <p:cNvSpPr txBox="1"/>
          <p:nvPr/>
        </p:nvSpPr>
        <p:spPr>
          <a:xfrm>
            <a:off x="7572150" y="1994338"/>
            <a:ext cx="401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Instead of figuring out the count for specific n values, let’s generalize to any 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Looking at Bob’s algorithm - </a:t>
            </a:r>
            <a:endParaRPr/>
          </a:p>
        </p:txBody>
      </p:sp>
      <p:pic>
        <p:nvPicPr>
          <p:cNvPr id="194" name="Google Shape;194;p27"/>
          <p:cNvPicPr preferRelativeResize="0"/>
          <p:nvPr/>
        </p:nvPicPr>
        <p:blipFill>
          <a:blip r:embed="rId3">
            <a:alphaModFix/>
          </a:blip>
          <a:stretch>
            <a:fillRect/>
          </a:stretch>
        </p:blipFill>
        <p:spPr>
          <a:xfrm>
            <a:off x="615475" y="2024716"/>
            <a:ext cx="5793678" cy="4131557"/>
          </a:xfrm>
          <a:prstGeom prst="rect">
            <a:avLst/>
          </a:prstGeom>
          <a:noFill/>
          <a:ln>
            <a:noFill/>
          </a:ln>
        </p:spPr>
      </p:pic>
      <p:pic>
        <p:nvPicPr>
          <p:cNvPr id="195" name="Google Shape;195;p27"/>
          <p:cNvPicPr preferRelativeResize="0"/>
          <p:nvPr/>
        </p:nvPicPr>
        <p:blipFill>
          <a:blip r:embed="rId4">
            <a:alphaModFix/>
          </a:blip>
          <a:stretch>
            <a:fillRect/>
          </a:stretch>
        </p:blipFill>
        <p:spPr>
          <a:xfrm>
            <a:off x="7134878" y="3041038"/>
            <a:ext cx="4599520" cy="35121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201" name="Google Shape;201;p28"/>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202" name="Google Shape;202;p28"/>
          <p:cNvSpPr txBox="1"/>
          <p:nvPr/>
        </p:nvSpPr>
        <p:spPr>
          <a:xfrm>
            <a:off x="7572150" y="1994338"/>
            <a:ext cx="401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Instead of figuring out the count for specific n values, let’s generalize to any 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Looking at Bob’s algorithm - </a:t>
            </a:r>
            <a:endParaRPr/>
          </a:p>
        </p:txBody>
      </p:sp>
      <p:pic>
        <p:nvPicPr>
          <p:cNvPr id="203" name="Google Shape;203;p28"/>
          <p:cNvPicPr preferRelativeResize="0"/>
          <p:nvPr/>
        </p:nvPicPr>
        <p:blipFill>
          <a:blip r:embed="rId3">
            <a:alphaModFix/>
          </a:blip>
          <a:stretch>
            <a:fillRect/>
          </a:stretch>
        </p:blipFill>
        <p:spPr>
          <a:xfrm>
            <a:off x="615475" y="2024716"/>
            <a:ext cx="5793678" cy="4131557"/>
          </a:xfrm>
          <a:prstGeom prst="rect">
            <a:avLst/>
          </a:prstGeom>
          <a:noFill/>
          <a:ln>
            <a:noFill/>
          </a:ln>
        </p:spPr>
      </p:pic>
      <p:pic>
        <p:nvPicPr>
          <p:cNvPr id="204" name="Google Shape;204;p28"/>
          <p:cNvPicPr preferRelativeResize="0"/>
          <p:nvPr/>
        </p:nvPicPr>
        <p:blipFill>
          <a:blip r:embed="rId4">
            <a:alphaModFix/>
          </a:blip>
          <a:stretch>
            <a:fillRect/>
          </a:stretch>
        </p:blipFill>
        <p:spPr>
          <a:xfrm>
            <a:off x="6561553" y="3193438"/>
            <a:ext cx="5478046" cy="27885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210" name="Google Shape;210;p29"/>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211" name="Google Shape;211;p29"/>
          <p:cNvSpPr txBox="1"/>
          <p:nvPr/>
        </p:nvSpPr>
        <p:spPr>
          <a:xfrm>
            <a:off x="7276975" y="2104600"/>
            <a:ext cx="43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Alice’s algorithm has a similar generalized n count - </a:t>
            </a:r>
            <a:endParaRPr/>
          </a:p>
        </p:txBody>
      </p:sp>
      <p:pic>
        <p:nvPicPr>
          <p:cNvPr id="212" name="Google Shape;212;p29"/>
          <p:cNvPicPr preferRelativeResize="0"/>
          <p:nvPr/>
        </p:nvPicPr>
        <p:blipFill>
          <a:blip r:embed="rId3">
            <a:alphaModFix/>
          </a:blip>
          <a:stretch>
            <a:fillRect/>
          </a:stretch>
        </p:blipFill>
        <p:spPr>
          <a:xfrm>
            <a:off x="615475" y="2024716"/>
            <a:ext cx="5793678" cy="4131557"/>
          </a:xfrm>
          <a:prstGeom prst="rect">
            <a:avLst/>
          </a:prstGeom>
          <a:noFill/>
          <a:ln>
            <a:noFill/>
          </a:ln>
        </p:spPr>
      </p:pic>
      <p:pic>
        <p:nvPicPr>
          <p:cNvPr id="213" name="Google Shape;213;p29"/>
          <p:cNvPicPr preferRelativeResize="0"/>
          <p:nvPr/>
        </p:nvPicPr>
        <p:blipFill>
          <a:blip r:embed="rId4">
            <a:alphaModFix/>
          </a:blip>
          <a:stretch>
            <a:fillRect/>
          </a:stretch>
        </p:blipFill>
        <p:spPr>
          <a:xfrm>
            <a:off x="6561553" y="2609938"/>
            <a:ext cx="5478050" cy="34632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219" name="Google Shape;219;p30"/>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220" name="Google Shape;220;p30"/>
          <p:cNvSpPr txBox="1"/>
          <p:nvPr/>
        </p:nvSpPr>
        <p:spPr>
          <a:xfrm>
            <a:off x="7616275" y="1034125"/>
            <a:ext cx="40134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Now we have a general expression for how each algorithm operates for any n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we are really concerned about how the program performs as the input grows, what we should really focus on is the worst-case performance when n is a very large number.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n is very large, the </a:t>
            </a:r>
            <a:r>
              <a:rPr i="1" lang="en-US"/>
              <a:t>lower order terms </a:t>
            </a:r>
            <a:r>
              <a:rPr lang="en-US"/>
              <a:t>becomes so irrelevant that we can ignore them. </a:t>
            </a:r>
            <a:endParaRPr/>
          </a:p>
        </p:txBody>
      </p:sp>
      <p:pic>
        <p:nvPicPr>
          <p:cNvPr id="221" name="Google Shape;221;p30"/>
          <p:cNvPicPr preferRelativeResize="0"/>
          <p:nvPr/>
        </p:nvPicPr>
        <p:blipFill>
          <a:blip r:embed="rId3">
            <a:alphaModFix/>
          </a:blip>
          <a:stretch>
            <a:fillRect/>
          </a:stretch>
        </p:blipFill>
        <p:spPr>
          <a:xfrm>
            <a:off x="589575" y="2024716"/>
            <a:ext cx="6733495" cy="4131559"/>
          </a:xfrm>
          <a:prstGeom prst="rect">
            <a:avLst/>
          </a:prstGeom>
          <a:noFill/>
          <a:ln>
            <a:noFill/>
          </a:ln>
        </p:spPr>
      </p:pic>
      <p:pic>
        <p:nvPicPr>
          <p:cNvPr id="222" name="Google Shape;222;p30"/>
          <p:cNvPicPr preferRelativeResize="0"/>
          <p:nvPr/>
        </p:nvPicPr>
        <p:blipFill rotWithShape="1">
          <a:blip r:embed="rId4">
            <a:alphaModFix/>
          </a:blip>
          <a:srcRect b="0" l="0" r="0" t="14581"/>
          <a:stretch/>
        </p:blipFill>
        <p:spPr>
          <a:xfrm>
            <a:off x="7839325" y="3566800"/>
            <a:ext cx="3451500" cy="1400400"/>
          </a:xfrm>
          <a:prstGeom prst="rect">
            <a:avLst/>
          </a:prstGeom>
          <a:noFill/>
          <a:ln>
            <a:noFill/>
          </a:ln>
        </p:spPr>
      </p:pic>
      <p:pic>
        <p:nvPicPr>
          <p:cNvPr id="223" name="Google Shape;223;p30"/>
          <p:cNvPicPr preferRelativeResize="0"/>
          <p:nvPr/>
        </p:nvPicPr>
        <p:blipFill rotWithShape="1">
          <a:blip r:embed="rId5">
            <a:alphaModFix/>
          </a:blip>
          <a:srcRect b="11924" l="0" r="0" t="12745"/>
          <a:stretch/>
        </p:blipFill>
        <p:spPr>
          <a:xfrm>
            <a:off x="7839325" y="5097800"/>
            <a:ext cx="3511300" cy="140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229" name="Google Shape;229;p31"/>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230" name="Google Shape;230;p31"/>
          <p:cNvSpPr txBox="1"/>
          <p:nvPr/>
        </p:nvSpPr>
        <p:spPr>
          <a:xfrm>
            <a:off x="6969388" y="1362275"/>
            <a:ext cx="508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final single term for each of this algorithm encapsulates the </a:t>
            </a:r>
            <a:r>
              <a:rPr b="1" lang="en-US"/>
              <a:t>running </a:t>
            </a:r>
            <a:r>
              <a:rPr b="1" lang="en-US"/>
              <a:t>time</a:t>
            </a:r>
            <a:r>
              <a:rPr b="1" lang="en-US"/>
              <a:t> of an algorithm</a:t>
            </a:r>
            <a:r>
              <a:rPr lang="en-US"/>
              <a:t>. </a:t>
            </a:r>
            <a:endParaRPr/>
          </a:p>
        </p:txBody>
      </p:sp>
      <p:pic>
        <p:nvPicPr>
          <p:cNvPr id="231" name="Google Shape;231;p31"/>
          <p:cNvPicPr preferRelativeResize="0"/>
          <p:nvPr/>
        </p:nvPicPr>
        <p:blipFill>
          <a:blip r:embed="rId3">
            <a:alphaModFix/>
          </a:blip>
          <a:stretch>
            <a:fillRect/>
          </a:stretch>
        </p:blipFill>
        <p:spPr>
          <a:xfrm>
            <a:off x="500199" y="2024724"/>
            <a:ext cx="6333849" cy="3785824"/>
          </a:xfrm>
          <a:prstGeom prst="rect">
            <a:avLst/>
          </a:prstGeom>
          <a:noFill/>
          <a:ln>
            <a:noFill/>
          </a:ln>
        </p:spPr>
      </p:pic>
      <p:pic>
        <p:nvPicPr>
          <p:cNvPr id="232" name="Google Shape;232;p31"/>
          <p:cNvPicPr preferRelativeResize="0"/>
          <p:nvPr/>
        </p:nvPicPr>
        <p:blipFill>
          <a:blip r:embed="rId4">
            <a:alphaModFix/>
          </a:blip>
          <a:stretch>
            <a:fillRect/>
          </a:stretch>
        </p:blipFill>
        <p:spPr>
          <a:xfrm>
            <a:off x="6969450" y="2024725"/>
            <a:ext cx="5081876" cy="3157376"/>
          </a:xfrm>
          <a:prstGeom prst="rect">
            <a:avLst/>
          </a:prstGeom>
          <a:noFill/>
          <a:ln>
            <a:noFill/>
          </a:ln>
        </p:spPr>
      </p:pic>
      <p:sp>
        <p:nvSpPr>
          <p:cNvPr id="233" name="Google Shape;233;p31"/>
          <p:cNvSpPr txBox="1"/>
          <p:nvPr/>
        </p:nvSpPr>
        <p:spPr>
          <a:xfrm>
            <a:off x="7371400" y="5477375"/>
            <a:ext cx="427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Now, we can definitively say that Alice’s program is better than Bob’s because it grows at a much slower pace compared to Bob’s.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Motivations for Complexity Analysis</a:t>
            </a:r>
            <a:endParaRPr sz="1800"/>
          </a:p>
        </p:txBody>
      </p:sp>
      <p:sp>
        <p:nvSpPr>
          <p:cNvPr id="239" name="Google Shape;239;p32"/>
          <p:cNvSpPr txBox="1"/>
          <p:nvPr/>
        </p:nvSpPr>
        <p:spPr>
          <a:xfrm>
            <a:off x="337350" y="1872325"/>
            <a:ext cx="5407200" cy="46593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There are often many different algorithms which can be used to solve the same problem. Thus, it makes sense to develop techniques that allow us to:</a:t>
            </a:r>
            <a:endParaRPr sz="1700">
              <a:solidFill>
                <a:srgbClr val="0A0A23"/>
              </a:solidFill>
              <a:highlight>
                <a:srgbClr val="FFFFFF"/>
              </a:highlight>
            </a:endParaRPr>
          </a:p>
          <a:p>
            <a:pPr indent="-336550" lvl="1" marL="9144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compare different algorithms with respect to their “efficiency”</a:t>
            </a:r>
            <a:endParaRPr sz="1700">
              <a:solidFill>
                <a:srgbClr val="0A0A23"/>
              </a:solidFill>
              <a:highlight>
                <a:srgbClr val="FFFFFF"/>
              </a:highlight>
            </a:endParaRPr>
          </a:p>
          <a:p>
            <a:pPr indent="-336550" lvl="1" marL="9144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choose the most efficient algorithm for the problem</a:t>
            </a:r>
            <a:endParaRPr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The efficiency of any algorithmic solution to a problem is a measure of the:</a:t>
            </a:r>
            <a:endParaRPr sz="1700">
              <a:solidFill>
                <a:srgbClr val="0A0A23"/>
              </a:solidFill>
              <a:highlight>
                <a:srgbClr val="FFFFFF"/>
              </a:highlight>
            </a:endParaRPr>
          </a:p>
          <a:p>
            <a:pPr indent="-336550" lvl="1" marL="9144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Time efficiency: the time it takes to execute.</a:t>
            </a:r>
            <a:endParaRPr sz="1700">
              <a:solidFill>
                <a:srgbClr val="0A0A23"/>
              </a:solidFill>
              <a:highlight>
                <a:srgbClr val="FFFFFF"/>
              </a:highlight>
            </a:endParaRPr>
          </a:p>
          <a:p>
            <a:pPr indent="-336550" lvl="1" marL="9144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Space efficiency: the space (primary or secondary memory) it uses.</a:t>
            </a:r>
            <a:endParaRPr sz="1700">
              <a:solidFill>
                <a:srgbClr val="0A0A23"/>
              </a:solidFill>
              <a:highlight>
                <a:srgbClr val="FFFFFF"/>
              </a:highlight>
            </a:endParaRPr>
          </a:p>
          <a:p>
            <a:pPr indent="-336550" lvl="0" marL="457200" rtl="0" algn="l">
              <a:lnSpc>
                <a:spcPct val="115000"/>
              </a:lnSpc>
              <a:spcBef>
                <a:spcPts val="0"/>
              </a:spcBef>
              <a:spcAft>
                <a:spcPts val="0"/>
              </a:spcAft>
              <a:buClr>
                <a:srgbClr val="0A0A23"/>
              </a:buClr>
              <a:buSzPts val="1700"/>
              <a:buChar char="●"/>
            </a:pPr>
            <a:r>
              <a:rPr lang="en-US" sz="1700">
                <a:solidFill>
                  <a:srgbClr val="0A0A23"/>
                </a:solidFill>
                <a:highlight>
                  <a:srgbClr val="FFFFFF"/>
                </a:highlight>
              </a:rPr>
              <a:t>We will focus on an algorithm’s efficiency with respect to time.</a:t>
            </a:r>
            <a:endParaRPr sz="1700">
              <a:solidFill>
                <a:srgbClr val="0A0A23"/>
              </a:solidFill>
              <a:highlight>
                <a:srgbClr val="FFFFFF"/>
              </a:highlight>
            </a:endParaRPr>
          </a:p>
        </p:txBody>
      </p:sp>
      <p:pic>
        <p:nvPicPr>
          <p:cNvPr id="240" name="Google Shape;240;p32"/>
          <p:cNvPicPr preferRelativeResize="0"/>
          <p:nvPr/>
        </p:nvPicPr>
        <p:blipFill>
          <a:blip r:embed="rId3">
            <a:alphaModFix/>
          </a:blip>
          <a:stretch>
            <a:fillRect/>
          </a:stretch>
        </p:blipFill>
        <p:spPr>
          <a:xfrm>
            <a:off x="5744550" y="2366516"/>
            <a:ext cx="5829300" cy="3276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Time and Space Complexity</a:t>
            </a:r>
            <a:endParaRPr sz="1800"/>
          </a:p>
        </p:txBody>
      </p:sp>
      <p:sp>
        <p:nvSpPr>
          <p:cNvPr id="246" name="Google Shape;246;p33"/>
          <p:cNvSpPr txBox="1"/>
          <p:nvPr/>
        </p:nvSpPr>
        <p:spPr>
          <a:xfrm>
            <a:off x="337350" y="1872325"/>
            <a:ext cx="66861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A0A23"/>
                </a:solidFill>
                <a:highlight>
                  <a:srgbClr val="FFFFFF"/>
                </a:highlight>
              </a:rPr>
              <a:t>Time complexity</a:t>
            </a:r>
            <a:r>
              <a:rPr lang="en-US">
                <a:solidFill>
                  <a:srgbClr val="0A0A23"/>
                </a:solidFill>
                <a:highlight>
                  <a:srgbClr val="FFFFFF"/>
                </a:highlight>
              </a:rPr>
              <a:t> is defined as the amount of time taken by an algorithm to run, as a function of the length of the input.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It measures the time taken to execute each statement of code in an algorithm. It is not going to examine the total execution time of an algorithm. Rather, it is going to give information about the variation (increase or decrease) in execution time when the number of operations (increase or decrease) in an algorithm.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Yes, as the definition says, </a:t>
            </a:r>
            <a:endParaRPr>
              <a:solidFill>
                <a:srgbClr val="0A0A23"/>
              </a:solidFill>
              <a:highlight>
                <a:srgbClr val="FFFFFF"/>
              </a:highlight>
            </a:endParaRPr>
          </a:p>
          <a:p>
            <a:pPr indent="0" lvl="0" marL="0" rtl="0" algn="l">
              <a:spcBef>
                <a:spcPts val="0"/>
              </a:spcBef>
              <a:spcAft>
                <a:spcPts val="0"/>
              </a:spcAft>
              <a:buNone/>
            </a:pPr>
            <a:r>
              <a:rPr b="1" lang="en-US">
                <a:solidFill>
                  <a:srgbClr val="0A0A23"/>
                </a:solidFill>
                <a:highlight>
                  <a:srgbClr val="FFFFFF"/>
                </a:highlight>
              </a:rPr>
              <a:t>the amount of time taken is a function of the length of input only</a:t>
            </a:r>
            <a:r>
              <a:rPr lang="en-US">
                <a:solidFill>
                  <a:srgbClr val="0A0A23"/>
                </a:solidFill>
                <a:highlight>
                  <a:srgbClr val="FFFFFF"/>
                </a:highlight>
              </a:rPr>
              <a:t>.</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When an algorithm is run on a computer, it necessitates a certain amount of memory space. </a:t>
            </a:r>
            <a:endParaRPr>
              <a:solidFill>
                <a:srgbClr val="0A0A23"/>
              </a:solidFill>
              <a:highlight>
                <a:srgbClr val="FFFFFF"/>
              </a:highlight>
            </a:endParaRPr>
          </a:p>
          <a:p>
            <a:pPr indent="0" lvl="0" marL="0" rtl="0" algn="l">
              <a:spcBef>
                <a:spcPts val="0"/>
              </a:spcBef>
              <a:spcAft>
                <a:spcPts val="0"/>
              </a:spcAft>
              <a:buNone/>
            </a:pPr>
            <a:r>
              <a:rPr b="1" lang="en-US">
                <a:solidFill>
                  <a:srgbClr val="0A0A23"/>
                </a:solidFill>
                <a:highlight>
                  <a:srgbClr val="FFFFFF"/>
                </a:highlight>
              </a:rPr>
              <a:t>Space complexity </a:t>
            </a:r>
            <a:r>
              <a:rPr lang="en-US">
                <a:solidFill>
                  <a:srgbClr val="0A0A23"/>
                </a:solidFill>
                <a:highlight>
                  <a:srgbClr val="FFFFFF"/>
                </a:highlight>
              </a:rPr>
              <a:t>of an algorithm quantifies the amount of space or memory taken by an algorithm to run as a function of the length of the input.</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One major underlying factor affecting your program's performance and efficiency is the hardware, OS, and CPU you use.</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But you don't consider this when you analyze an algorithm's performance. Instead, the time and space complexity as </a:t>
            </a:r>
            <a:r>
              <a:rPr b="1" lang="en-US">
                <a:solidFill>
                  <a:srgbClr val="0A0A23"/>
                </a:solidFill>
                <a:highlight>
                  <a:srgbClr val="FFFFFF"/>
                </a:highlight>
              </a:rPr>
              <a:t>a function of the input's size</a:t>
            </a:r>
            <a:r>
              <a:rPr lang="en-US">
                <a:solidFill>
                  <a:srgbClr val="0A0A23"/>
                </a:solidFill>
                <a:highlight>
                  <a:srgbClr val="FFFFFF"/>
                </a:highlight>
              </a:rPr>
              <a:t> are what matters.</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p:txBody>
      </p:sp>
      <p:pic>
        <p:nvPicPr>
          <p:cNvPr id="247" name="Google Shape;247;p33"/>
          <p:cNvPicPr preferRelativeResize="0"/>
          <p:nvPr/>
        </p:nvPicPr>
        <p:blipFill>
          <a:blip r:embed="rId3">
            <a:alphaModFix/>
          </a:blip>
          <a:stretch>
            <a:fillRect/>
          </a:stretch>
        </p:blipFill>
        <p:spPr>
          <a:xfrm>
            <a:off x="7023450" y="2509852"/>
            <a:ext cx="4857101" cy="2760450"/>
          </a:xfrm>
          <a:prstGeom prst="rect">
            <a:avLst/>
          </a:prstGeom>
          <a:noFill/>
          <a:ln>
            <a:noFill/>
          </a:ln>
        </p:spPr>
      </p:pic>
      <p:sp>
        <p:nvSpPr>
          <p:cNvPr id="248" name="Google Shape;248;p33"/>
          <p:cNvSpPr txBox="1"/>
          <p:nvPr/>
        </p:nvSpPr>
        <p:spPr>
          <a:xfrm>
            <a:off x="8309000" y="532455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https://www.qapitol.com/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Asymptotic Notations</a:t>
            </a:r>
            <a:endParaRPr sz="1800"/>
          </a:p>
        </p:txBody>
      </p:sp>
      <p:sp>
        <p:nvSpPr>
          <p:cNvPr id="254" name="Google Shape;254;p34"/>
          <p:cNvSpPr txBox="1"/>
          <p:nvPr/>
        </p:nvSpPr>
        <p:spPr>
          <a:xfrm>
            <a:off x="337350" y="1872325"/>
            <a:ext cx="6465600" cy="518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0A0A23"/>
                </a:solidFill>
                <a:highlight>
                  <a:srgbClr val="FFFFFF"/>
                </a:highlight>
              </a:rPr>
              <a:t>Asymptotic Notations are programming languages that allow you to analyze an algorithm's running time by identifying its behavior as its input size grows. This is also referred to as an algorithm's growth rate. When the input size increases, does the algorithm become incredibly slow? Is it able to maintain its fast run time as the input size grows? </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0" lvl="0" marL="0" rtl="0" algn="l">
              <a:spcBef>
                <a:spcPts val="0"/>
              </a:spcBef>
              <a:spcAft>
                <a:spcPts val="0"/>
              </a:spcAft>
              <a:buNone/>
            </a:pPr>
            <a:r>
              <a:rPr lang="en-US" sz="1300">
                <a:solidFill>
                  <a:srgbClr val="0A0A23"/>
                </a:solidFill>
                <a:highlight>
                  <a:srgbClr val="FFFFFF"/>
                </a:highlight>
              </a:rPr>
              <a:t>You can answer these questions thanks to </a:t>
            </a:r>
            <a:r>
              <a:rPr b="1" lang="en-US" sz="1300">
                <a:solidFill>
                  <a:srgbClr val="0A0A23"/>
                </a:solidFill>
                <a:highlight>
                  <a:srgbClr val="FFFFFF"/>
                </a:highlight>
              </a:rPr>
              <a:t>Asymptotic Notation</a:t>
            </a:r>
            <a:r>
              <a:rPr lang="en-US" sz="1300">
                <a:solidFill>
                  <a:srgbClr val="0A0A23"/>
                </a:solidFill>
                <a:highlight>
                  <a:srgbClr val="FFFFFF"/>
                </a:highlight>
              </a:rPr>
              <a:t>.</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0" lvl="0" marL="0" rtl="0" algn="l">
              <a:spcBef>
                <a:spcPts val="0"/>
              </a:spcBef>
              <a:spcAft>
                <a:spcPts val="0"/>
              </a:spcAft>
              <a:buNone/>
            </a:pPr>
            <a:r>
              <a:rPr lang="en-US" sz="1300">
                <a:solidFill>
                  <a:srgbClr val="0A0A23"/>
                </a:solidFill>
                <a:highlight>
                  <a:srgbClr val="FFFFFF"/>
                </a:highlight>
              </a:rPr>
              <a:t>You can't compare two algorithms head to head. It is heavily influenced by the tools and hardware you use for comparisons, such as the operating system, CPU model, processor generation, and so on. Even if you calculate time and space complexity for two algorithms running on the same system, the subtle changes in the system environment may affect their time and space complexity.</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0" lvl="0" marL="0" rtl="0" algn="l">
              <a:spcBef>
                <a:spcPts val="0"/>
              </a:spcBef>
              <a:spcAft>
                <a:spcPts val="0"/>
              </a:spcAft>
              <a:buNone/>
            </a:pPr>
            <a:r>
              <a:rPr lang="en-US" sz="1300">
                <a:solidFill>
                  <a:srgbClr val="0A0A23"/>
                </a:solidFill>
                <a:highlight>
                  <a:srgbClr val="FFFFFF"/>
                </a:highlight>
              </a:rPr>
              <a:t>As a result, you compare space and time complexity using asymptotic analysis. It compares two algorithms based on changes in their performance as the input size is increased or decreased.</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0" lvl="0" marL="0" rtl="0" algn="l">
              <a:spcBef>
                <a:spcPts val="0"/>
              </a:spcBef>
              <a:spcAft>
                <a:spcPts val="0"/>
              </a:spcAft>
              <a:buNone/>
            </a:pPr>
            <a:r>
              <a:rPr lang="en-US" sz="1300">
                <a:solidFill>
                  <a:srgbClr val="0A0A23"/>
                </a:solidFill>
                <a:highlight>
                  <a:srgbClr val="FFFFFF"/>
                </a:highlight>
              </a:rPr>
              <a:t>Asymptotic notations are classified into three types:</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311150" lvl="0" marL="457200" rtl="0" algn="l">
              <a:spcBef>
                <a:spcPts val="0"/>
              </a:spcBef>
              <a:spcAft>
                <a:spcPts val="0"/>
              </a:spcAft>
              <a:buClr>
                <a:srgbClr val="0A0A23"/>
              </a:buClr>
              <a:buSzPts val="1300"/>
              <a:buChar char="●"/>
            </a:pPr>
            <a:r>
              <a:rPr lang="en-US" sz="1300">
                <a:solidFill>
                  <a:srgbClr val="0A0A23"/>
                </a:solidFill>
                <a:highlight>
                  <a:srgbClr val="FFFFFF"/>
                </a:highlight>
              </a:rPr>
              <a:t>Big-Oh (O) notation</a:t>
            </a:r>
            <a:endParaRPr sz="1300">
              <a:solidFill>
                <a:srgbClr val="0A0A23"/>
              </a:solidFill>
              <a:highlight>
                <a:srgbClr val="FFFFFF"/>
              </a:highlight>
            </a:endParaRPr>
          </a:p>
          <a:p>
            <a:pPr indent="-311150" lvl="0" marL="457200" rtl="0" algn="l">
              <a:spcBef>
                <a:spcPts val="0"/>
              </a:spcBef>
              <a:spcAft>
                <a:spcPts val="0"/>
              </a:spcAft>
              <a:buClr>
                <a:srgbClr val="0A0A23"/>
              </a:buClr>
              <a:buSzPts val="1300"/>
              <a:buChar char="●"/>
            </a:pPr>
            <a:r>
              <a:rPr lang="en-US" sz="1300">
                <a:solidFill>
                  <a:srgbClr val="0A0A23"/>
                </a:solidFill>
                <a:highlight>
                  <a:srgbClr val="FFFFFF"/>
                </a:highlight>
              </a:rPr>
              <a:t>Big Omega ( Ω ) notation</a:t>
            </a:r>
            <a:endParaRPr sz="1300">
              <a:solidFill>
                <a:srgbClr val="0A0A23"/>
              </a:solidFill>
              <a:highlight>
                <a:srgbClr val="FFFFFF"/>
              </a:highlight>
            </a:endParaRPr>
          </a:p>
          <a:p>
            <a:pPr indent="-311150" lvl="0" marL="457200" rtl="0" algn="l">
              <a:spcBef>
                <a:spcPts val="0"/>
              </a:spcBef>
              <a:spcAft>
                <a:spcPts val="0"/>
              </a:spcAft>
              <a:buClr>
                <a:srgbClr val="0A0A23"/>
              </a:buClr>
              <a:buSzPts val="1300"/>
              <a:buChar char="●"/>
            </a:pPr>
            <a:r>
              <a:rPr lang="en-US" sz="1300">
                <a:solidFill>
                  <a:srgbClr val="0A0A23"/>
                </a:solidFill>
                <a:highlight>
                  <a:srgbClr val="FFFFFF"/>
                </a:highlight>
              </a:rPr>
              <a:t>Big Theta ( Θ ) notation</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a:p>
            <a:pPr indent="0" lvl="0" marL="0" rtl="0" algn="l">
              <a:spcBef>
                <a:spcPts val="0"/>
              </a:spcBef>
              <a:spcAft>
                <a:spcPts val="0"/>
              </a:spcAft>
              <a:buNone/>
            </a:pPr>
            <a:r>
              <a:t/>
            </a:r>
            <a:endParaRPr sz="1300">
              <a:solidFill>
                <a:srgbClr val="0A0A23"/>
              </a:solidFill>
              <a:highlight>
                <a:srgbClr val="FFFFFF"/>
              </a:highlight>
            </a:endParaRPr>
          </a:p>
        </p:txBody>
      </p:sp>
      <p:pic>
        <p:nvPicPr>
          <p:cNvPr id="255" name="Google Shape;255;p34"/>
          <p:cNvPicPr preferRelativeResize="0"/>
          <p:nvPr/>
        </p:nvPicPr>
        <p:blipFill rotWithShape="1">
          <a:blip r:embed="rId3">
            <a:alphaModFix/>
          </a:blip>
          <a:srcRect b="0" l="1477" r="0" t="0"/>
          <a:stretch/>
        </p:blipFill>
        <p:spPr>
          <a:xfrm>
            <a:off x="6802950" y="2489375"/>
            <a:ext cx="5200326" cy="2969039"/>
          </a:xfrm>
          <a:prstGeom prst="rect">
            <a:avLst/>
          </a:prstGeom>
          <a:noFill/>
          <a:ln>
            <a:noFill/>
          </a:ln>
        </p:spPr>
      </p:pic>
      <p:sp>
        <p:nvSpPr>
          <p:cNvPr id="256" name="Google Shape;256;p34"/>
          <p:cNvSpPr txBox="1"/>
          <p:nvPr/>
        </p:nvSpPr>
        <p:spPr>
          <a:xfrm>
            <a:off x="8745475" y="56234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https://www.boardinfinity.com/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1800"/>
          </a:p>
        </p:txBody>
      </p:sp>
      <p:sp>
        <p:nvSpPr>
          <p:cNvPr id="101" name="Google Shape;101;p17"/>
          <p:cNvSpPr txBox="1"/>
          <p:nvPr/>
        </p:nvSpPr>
        <p:spPr>
          <a:xfrm>
            <a:off x="2896075" y="6560300"/>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pic>
        <p:nvPicPr>
          <p:cNvPr id="102" name="Google Shape;102;p17"/>
          <p:cNvPicPr preferRelativeResize="0"/>
          <p:nvPr/>
        </p:nvPicPr>
        <p:blipFill>
          <a:blip r:embed="rId3">
            <a:alphaModFix/>
          </a:blip>
          <a:stretch>
            <a:fillRect/>
          </a:stretch>
        </p:blipFill>
        <p:spPr>
          <a:xfrm>
            <a:off x="337350" y="1982566"/>
            <a:ext cx="7610832" cy="4680882"/>
          </a:xfrm>
          <a:prstGeom prst="rect">
            <a:avLst/>
          </a:prstGeom>
          <a:noFill/>
          <a:ln>
            <a:noFill/>
          </a:ln>
        </p:spPr>
      </p:pic>
      <p:sp>
        <p:nvSpPr>
          <p:cNvPr id="103" name="Google Shape;103;p17"/>
          <p:cNvSpPr txBox="1"/>
          <p:nvPr/>
        </p:nvSpPr>
        <p:spPr>
          <a:xfrm>
            <a:off x="8178600" y="2778475"/>
            <a:ext cx="4013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Both Bob and Alice try to solve the problem and present their solution.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Bob tries every combination of a, b, and c and whenever their sum is n, he prints it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Alice tries to solve the problem in another way. Since the value of n is given to us, she tries every combination of a and b up to n, and then for every combination set c as n - (a+b).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c value is non-negative, she finds all the valid combination.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Asymptotic Notations</a:t>
            </a:r>
            <a:endParaRPr sz="2500"/>
          </a:p>
          <a:p>
            <a:pPr indent="0" lvl="0" marL="0" rtl="0" algn="l">
              <a:spcBef>
                <a:spcPts val="0"/>
              </a:spcBef>
              <a:spcAft>
                <a:spcPts val="0"/>
              </a:spcAft>
              <a:buClr>
                <a:schemeClr val="dk2"/>
              </a:buClr>
              <a:buSzPts val="6000"/>
              <a:buFont typeface="Georgia"/>
              <a:buNone/>
            </a:pPr>
            <a:r>
              <a:rPr lang="en-US" sz="1800"/>
              <a:t>Big-O Notation</a:t>
            </a:r>
            <a:endParaRPr sz="1800"/>
          </a:p>
        </p:txBody>
      </p:sp>
      <p:sp>
        <p:nvSpPr>
          <p:cNvPr id="262" name="Google Shape;262;p35"/>
          <p:cNvSpPr txBox="1"/>
          <p:nvPr/>
        </p:nvSpPr>
        <p:spPr>
          <a:xfrm>
            <a:off x="337350" y="1872325"/>
            <a:ext cx="6079500" cy="411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The Big-O notation describes the worst-case running time of a program.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We compute the Big-O of an algorithm by counting how many iterations an algorithm will take in the worst-case scenario with an input of N.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We typically consult the Big-O because we must always plan for the worst case. For example, O(log n) describes the Big-O of a binary search algorithm.</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The common algorithmic runtimes from fastest to slowest are:</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constant</a:t>
            </a:r>
            <a:r>
              <a:rPr lang="en-US" sz="1500">
                <a:solidFill>
                  <a:srgbClr val="0A0A23"/>
                </a:solidFill>
                <a:highlight>
                  <a:srgbClr val="FFFFFF"/>
                </a:highlight>
              </a:rPr>
              <a:t>: Θ(1)</a:t>
            </a:r>
            <a:endParaRPr sz="1500">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logarithmic</a:t>
            </a:r>
            <a:r>
              <a:rPr lang="en-US" sz="1500">
                <a:solidFill>
                  <a:srgbClr val="0A0A23"/>
                </a:solidFill>
                <a:highlight>
                  <a:srgbClr val="FFFFFF"/>
                </a:highlight>
              </a:rPr>
              <a:t>: Θ(log N)</a:t>
            </a:r>
            <a:endParaRPr sz="1500">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linear</a:t>
            </a:r>
            <a:r>
              <a:rPr lang="en-US" sz="1500">
                <a:solidFill>
                  <a:srgbClr val="0A0A23"/>
                </a:solidFill>
                <a:highlight>
                  <a:srgbClr val="FFFFFF"/>
                </a:highlight>
              </a:rPr>
              <a:t>: Θ(N)</a:t>
            </a:r>
            <a:endParaRPr sz="1500">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polynomial</a:t>
            </a:r>
            <a:r>
              <a:rPr lang="en-US" sz="1500">
                <a:solidFill>
                  <a:srgbClr val="0A0A23"/>
                </a:solidFill>
                <a:highlight>
                  <a:srgbClr val="FFFFFF"/>
                </a:highlight>
              </a:rPr>
              <a:t>: Θ(N^2)</a:t>
            </a:r>
            <a:endParaRPr sz="1500">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exponential</a:t>
            </a:r>
            <a:r>
              <a:rPr lang="en-US" sz="1500">
                <a:solidFill>
                  <a:srgbClr val="0A0A23"/>
                </a:solidFill>
                <a:highlight>
                  <a:srgbClr val="FFFFFF"/>
                </a:highlight>
              </a:rPr>
              <a:t>: Θ(2^N)</a:t>
            </a:r>
            <a:endParaRPr sz="1500">
              <a:solidFill>
                <a:srgbClr val="0A0A23"/>
              </a:solidFill>
              <a:highlight>
                <a:srgbClr val="FFFFFF"/>
              </a:highlight>
            </a:endParaRPr>
          </a:p>
          <a:p>
            <a:pPr indent="-323850" lvl="0" marL="457200" rtl="0" algn="l">
              <a:lnSpc>
                <a:spcPct val="115000"/>
              </a:lnSpc>
              <a:spcBef>
                <a:spcPts val="0"/>
              </a:spcBef>
              <a:spcAft>
                <a:spcPts val="0"/>
              </a:spcAft>
              <a:buClr>
                <a:srgbClr val="0A0A23"/>
              </a:buClr>
              <a:buSzPts val="1500"/>
              <a:buChar char="●"/>
            </a:pPr>
            <a:r>
              <a:rPr b="1" lang="en-US" sz="1500">
                <a:solidFill>
                  <a:srgbClr val="0A0A23"/>
                </a:solidFill>
                <a:highlight>
                  <a:srgbClr val="FFFFFF"/>
                </a:highlight>
              </a:rPr>
              <a:t>factorial</a:t>
            </a:r>
            <a:r>
              <a:rPr lang="en-US" sz="1500">
                <a:solidFill>
                  <a:srgbClr val="0A0A23"/>
                </a:solidFill>
                <a:highlight>
                  <a:srgbClr val="FFFFFF"/>
                </a:highlight>
              </a:rPr>
              <a:t>: Θ(N!)</a:t>
            </a:r>
            <a:endParaRPr sz="1500">
              <a:solidFill>
                <a:srgbClr val="0A0A23"/>
              </a:solidFill>
              <a:highlight>
                <a:srgbClr val="FFFFFF"/>
              </a:highlight>
            </a:endParaRPr>
          </a:p>
        </p:txBody>
      </p:sp>
      <p:sp>
        <p:nvSpPr>
          <p:cNvPr id="263" name="Google Shape;263;p35"/>
          <p:cNvSpPr txBox="1"/>
          <p:nvPr/>
        </p:nvSpPr>
        <p:spPr>
          <a:xfrm>
            <a:off x="8001000" y="6348425"/>
            <a:ext cx="286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pic>
        <p:nvPicPr>
          <p:cNvPr id="264" name="Google Shape;264;p35"/>
          <p:cNvPicPr preferRelativeResize="0"/>
          <p:nvPr/>
        </p:nvPicPr>
        <p:blipFill>
          <a:blip r:embed="rId3">
            <a:alphaModFix/>
          </a:blip>
          <a:stretch>
            <a:fillRect/>
          </a:stretch>
        </p:blipFill>
        <p:spPr>
          <a:xfrm>
            <a:off x="6947375" y="3921600"/>
            <a:ext cx="4347274" cy="2445325"/>
          </a:xfrm>
          <a:prstGeom prst="rect">
            <a:avLst/>
          </a:prstGeom>
          <a:noFill/>
          <a:ln>
            <a:noFill/>
          </a:ln>
        </p:spPr>
      </p:pic>
      <p:pic>
        <p:nvPicPr>
          <p:cNvPr id="265" name="Google Shape;265;p35"/>
          <p:cNvPicPr preferRelativeResize="0"/>
          <p:nvPr/>
        </p:nvPicPr>
        <p:blipFill>
          <a:blip r:embed="rId4">
            <a:alphaModFix/>
          </a:blip>
          <a:stretch>
            <a:fillRect/>
          </a:stretch>
        </p:blipFill>
        <p:spPr>
          <a:xfrm>
            <a:off x="7130863" y="979325"/>
            <a:ext cx="3980300" cy="2834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Asymptotic Notations</a:t>
            </a:r>
            <a:endParaRPr sz="2500"/>
          </a:p>
          <a:p>
            <a:pPr indent="0" lvl="0" marL="0" rtl="0" algn="l">
              <a:spcBef>
                <a:spcPts val="0"/>
              </a:spcBef>
              <a:spcAft>
                <a:spcPts val="0"/>
              </a:spcAft>
              <a:buClr>
                <a:schemeClr val="dk2"/>
              </a:buClr>
              <a:buSzPts val="6000"/>
              <a:buFont typeface="Georgia"/>
              <a:buNone/>
            </a:pPr>
            <a:r>
              <a:rPr lang="en-US" sz="1800"/>
              <a:t>Big-Ω and Big-</a:t>
            </a:r>
            <a:r>
              <a:rPr lang="en-US" sz="1400">
                <a:solidFill>
                  <a:srgbClr val="0A0A23"/>
                </a:solidFill>
                <a:highlight>
                  <a:schemeClr val="lt1"/>
                </a:highlight>
                <a:latin typeface="Arial"/>
                <a:ea typeface="Arial"/>
                <a:cs typeface="Arial"/>
                <a:sym typeface="Arial"/>
              </a:rPr>
              <a:t>Θ</a:t>
            </a:r>
            <a:r>
              <a:rPr lang="en-US" sz="1800"/>
              <a:t> Notation</a:t>
            </a:r>
            <a:endParaRPr sz="1800"/>
          </a:p>
        </p:txBody>
      </p:sp>
      <p:sp>
        <p:nvSpPr>
          <p:cNvPr id="271" name="Google Shape;271;p36"/>
          <p:cNvSpPr txBox="1"/>
          <p:nvPr/>
        </p:nvSpPr>
        <p:spPr>
          <a:xfrm>
            <a:off x="337350" y="1872325"/>
            <a:ext cx="4789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A0A23"/>
                </a:solidFill>
                <a:highlight>
                  <a:srgbClr val="FFFFFF"/>
                </a:highlight>
              </a:rPr>
              <a:t>Big-Ω (Omega)</a:t>
            </a:r>
            <a:r>
              <a:rPr lang="en-US">
                <a:solidFill>
                  <a:srgbClr val="0A0A23"/>
                </a:solidFill>
                <a:highlight>
                  <a:srgbClr val="FFFFFF"/>
                </a:highlight>
              </a:rPr>
              <a:t> describes the best running time of a program.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We compute the big-Ω by counting how many iterations an algorithm will take in the best-case scenario based on an input of N.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For example, a Bubble Sort algorithm has a running time of Ω(N) because in the best case scenario the list is already sorted, and the bubble sort will terminate after the first iteration.</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b="1" lang="en-US">
                <a:solidFill>
                  <a:srgbClr val="0A0A23"/>
                </a:solidFill>
                <a:highlight>
                  <a:srgbClr val="FFFFFF"/>
                </a:highlight>
              </a:rPr>
              <a:t>Big – Theta(Θ)</a:t>
            </a:r>
            <a:r>
              <a:rPr lang="en-US">
                <a:solidFill>
                  <a:srgbClr val="0A0A23"/>
                </a:solidFill>
                <a:highlight>
                  <a:srgbClr val="FFFFFF"/>
                </a:highlight>
              </a:rPr>
              <a:t> notation specifies asymptotic bounds (both upper and lower) for a function f(n) and provides the average time complexity of an algorithm.</a:t>
            </a:r>
            <a:endParaRPr>
              <a:solidFill>
                <a:srgbClr val="0A0A23"/>
              </a:solidFill>
              <a:highlight>
                <a:srgbClr val="FFFFFF"/>
              </a:highlight>
            </a:endParaRPr>
          </a:p>
        </p:txBody>
      </p:sp>
      <p:sp>
        <p:nvSpPr>
          <p:cNvPr id="272" name="Google Shape;272;p36"/>
          <p:cNvSpPr txBox="1"/>
          <p:nvPr/>
        </p:nvSpPr>
        <p:spPr>
          <a:xfrm>
            <a:off x="7718000" y="6337425"/>
            <a:ext cx="286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https://blog.devgenius.io/</a:t>
            </a:r>
            <a:endParaRPr b="0" i="0" sz="1000" u="none" cap="none" strike="noStrike">
              <a:solidFill>
                <a:srgbClr val="000000"/>
              </a:solidFill>
              <a:latin typeface="Arial"/>
              <a:ea typeface="Arial"/>
              <a:cs typeface="Arial"/>
              <a:sym typeface="Arial"/>
            </a:endParaRPr>
          </a:p>
        </p:txBody>
      </p:sp>
      <p:pic>
        <p:nvPicPr>
          <p:cNvPr id="273" name="Google Shape;273;p36"/>
          <p:cNvPicPr preferRelativeResize="0"/>
          <p:nvPr/>
        </p:nvPicPr>
        <p:blipFill>
          <a:blip r:embed="rId3">
            <a:alphaModFix/>
          </a:blip>
          <a:stretch>
            <a:fillRect/>
          </a:stretch>
        </p:blipFill>
        <p:spPr>
          <a:xfrm>
            <a:off x="5334500" y="1374230"/>
            <a:ext cx="6437191" cy="48749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Asymptotic Notations</a:t>
            </a:r>
            <a:endParaRPr sz="2500"/>
          </a:p>
          <a:p>
            <a:pPr indent="0" lvl="0" marL="0" rtl="0" algn="l">
              <a:spcBef>
                <a:spcPts val="0"/>
              </a:spcBef>
              <a:spcAft>
                <a:spcPts val="0"/>
              </a:spcAft>
              <a:buClr>
                <a:schemeClr val="dk2"/>
              </a:buClr>
              <a:buSzPts val="6000"/>
              <a:buFont typeface="Georgia"/>
              <a:buNone/>
            </a:pPr>
            <a:r>
              <a:rPr lang="en-US" sz="1800"/>
              <a:t>Big-Ω and Big-</a:t>
            </a:r>
            <a:r>
              <a:rPr lang="en-US" sz="1400">
                <a:solidFill>
                  <a:srgbClr val="0A0A23"/>
                </a:solidFill>
                <a:highlight>
                  <a:schemeClr val="lt1"/>
                </a:highlight>
                <a:latin typeface="Arial"/>
                <a:ea typeface="Arial"/>
                <a:cs typeface="Arial"/>
                <a:sym typeface="Arial"/>
              </a:rPr>
              <a:t>Θ</a:t>
            </a:r>
            <a:r>
              <a:rPr lang="en-US" sz="1800"/>
              <a:t> Notation</a:t>
            </a:r>
            <a:endParaRPr sz="1800"/>
          </a:p>
        </p:txBody>
      </p:sp>
      <p:sp>
        <p:nvSpPr>
          <p:cNvPr id="279" name="Google Shape;279;p37"/>
          <p:cNvSpPr txBox="1"/>
          <p:nvPr/>
        </p:nvSpPr>
        <p:spPr>
          <a:xfrm>
            <a:off x="337350" y="1872325"/>
            <a:ext cx="4789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A0A23"/>
                </a:solidFill>
                <a:highlight>
                  <a:srgbClr val="FFFFFF"/>
                </a:highlight>
              </a:rPr>
              <a:t>Big-Ω (Omega)</a:t>
            </a:r>
            <a:r>
              <a:rPr lang="en-US">
                <a:solidFill>
                  <a:srgbClr val="0A0A23"/>
                </a:solidFill>
                <a:highlight>
                  <a:srgbClr val="FFFFFF"/>
                </a:highlight>
              </a:rPr>
              <a:t> describes the best running time of a program.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We compute the big-Ω by counting how many iterations an algorithm will take in the best-case scenario based on an input of N.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For example, a Bubble Sort algorithm has a running time of Ω(N) because in the best case scenario the list is already sorted, and the bubble sort will terminate after the first iteration.</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b="1" lang="en-US">
                <a:solidFill>
                  <a:srgbClr val="0A0A23"/>
                </a:solidFill>
                <a:highlight>
                  <a:srgbClr val="FFFFFF"/>
                </a:highlight>
              </a:rPr>
              <a:t>Big – Theta(Θ)</a:t>
            </a:r>
            <a:r>
              <a:rPr lang="en-US">
                <a:solidFill>
                  <a:srgbClr val="0A0A23"/>
                </a:solidFill>
                <a:highlight>
                  <a:srgbClr val="FFFFFF"/>
                </a:highlight>
              </a:rPr>
              <a:t> notation specifies asymptotic bounds (both upper and lower) for a function f(n) and provides the average time complexity of an algorithm.</a:t>
            </a:r>
            <a:endParaRPr>
              <a:solidFill>
                <a:srgbClr val="0A0A23"/>
              </a:solidFill>
              <a:highlight>
                <a:srgbClr val="FFFFFF"/>
              </a:highlight>
            </a:endParaRPr>
          </a:p>
        </p:txBody>
      </p:sp>
      <p:sp>
        <p:nvSpPr>
          <p:cNvPr id="280" name="Google Shape;280;p37"/>
          <p:cNvSpPr txBox="1"/>
          <p:nvPr/>
        </p:nvSpPr>
        <p:spPr>
          <a:xfrm>
            <a:off x="7718000" y="6337425"/>
            <a:ext cx="2861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https://blog.devgenius.io/</a:t>
            </a:r>
            <a:endParaRPr b="0" i="0" sz="1000" u="none" cap="none" strike="noStrike">
              <a:solidFill>
                <a:srgbClr val="000000"/>
              </a:solidFill>
              <a:latin typeface="Arial"/>
              <a:ea typeface="Arial"/>
              <a:cs typeface="Arial"/>
              <a:sym typeface="Arial"/>
            </a:endParaRPr>
          </a:p>
        </p:txBody>
      </p:sp>
      <p:pic>
        <p:nvPicPr>
          <p:cNvPr id="281" name="Google Shape;281;p37"/>
          <p:cNvPicPr preferRelativeResize="0"/>
          <p:nvPr/>
        </p:nvPicPr>
        <p:blipFill>
          <a:blip r:embed="rId3">
            <a:alphaModFix/>
          </a:blip>
          <a:stretch>
            <a:fillRect/>
          </a:stretch>
        </p:blipFill>
        <p:spPr>
          <a:xfrm>
            <a:off x="5334500" y="1374230"/>
            <a:ext cx="6437191" cy="4874999"/>
          </a:xfrm>
          <a:prstGeom prst="rect">
            <a:avLst/>
          </a:prstGeom>
          <a:noFill/>
          <a:ln cap="flat" cmpd="sng" w="9525">
            <a:solidFill>
              <a:schemeClr val="dk2"/>
            </a:solidFill>
            <a:prstDash val="solid"/>
            <a:round/>
            <a:headEnd len="sm" w="sm" type="none"/>
            <a:tailEnd len="sm" w="sm" type="none"/>
          </a:ln>
        </p:spPr>
      </p:pic>
      <p:sp>
        <p:nvSpPr>
          <p:cNvPr id="282" name="Google Shape;282;p37"/>
          <p:cNvSpPr/>
          <p:nvPr/>
        </p:nvSpPr>
        <p:spPr>
          <a:xfrm>
            <a:off x="1686925" y="1256925"/>
            <a:ext cx="8280300" cy="505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7"/>
          <p:cNvSpPr txBox="1"/>
          <p:nvPr/>
        </p:nvSpPr>
        <p:spPr>
          <a:xfrm>
            <a:off x="2205150" y="2381550"/>
            <a:ext cx="6836100" cy="3070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We are usually interested in the worst case complexity: what are the most operations that might be performed for a given problem size. We will not discuss the other cases -- best and average case.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Best case depends on the input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Average case is difficult to compute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So we usually focus on worst case analysis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Easier to compute</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Usually close to the actual running time</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Crucial to real-time systems (e.g. air-traffic control)</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p:txBody>
      </p:sp>
      <p:sp>
        <p:nvSpPr>
          <p:cNvPr id="284" name="Google Shape;284;p37"/>
          <p:cNvSpPr txBox="1"/>
          <p:nvPr/>
        </p:nvSpPr>
        <p:spPr>
          <a:xfrm>
            <a:off x="2554275" y="1812725"/>
            <a:ext cx="635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4"/>
                </a:solidFill>
              </a:rPr>
              <a:t>Best, Worst, and Average</a:t>
            </a:r>
            <a:endParaRPr b="1" sz="2000">
              <a:solidFill>
                <a:schemeClr val="accent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endParaRPr sz="1800"/>
          </a:p>
        </p:txBody>
      </p:sp>
      <p:sp>
        <p:nvSpPr>
          <p:cNvPr id="290" name="Google Shape;290;p38"/>
          <p:cNvSpPr txBox="1"/>
          <p:nvPr/>
        </p:nvSpPr>
        <p:spPr>
          <a:xfrm>
            <a:off x="337350" y="1872325"/>
            <a:ext cx="6630900" cy="239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50"/>
              <a:buFont typeface="Arial"/>
              <a:buNone/>
            </a:pPr>
            <a:r>
              <a:rPr lang="en-US" sz="1300">
                <a:solidFill>
                  <a:srgbClr val="202122"/>
                </a:solidFill>
                <a:highlight>
                  <a:schemeClr val="lt1"/>
                </a:highlight>
              </a:rPr>
              <a:t>Big O notation is simplified analysis of an algorithm’s efficiency. </a:t>
            </a:r>
            <a:endParaRPr sz="1300">
              <a:solidFill>
                <a:srgbClr val="202122"/>
              </a:solidFill>
              <a:highlight>
                <a:schemeClr val="lt1"/>
              </a:highlight>
            </a:endParaRPr>
          </a:p>
          <a:p>
            <a:pPr indent="0" lvl="0" marL="0" rtl="0" algn="l">
              <a:spcBef>
                <a:spcPts val="0"/>
              </a:spcBef>
              <a:spcAft>
                <a:spcPts val="0"/>
              </a:spcAft>
              <a:buClr>
                <a:schemeClr val="dk1"/>
              </a:buClr>
              <a:buSzPts val="1050"/>
              <a:buFont typeface="Arial"/>
              <a:buNone/>
            </a:pPr>
            <a:r>
              <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Big-O gives an algorithm’s complexity (amount of resources required to run it)  in terms of input size, N</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Machine-independent - we don’t care about the stats of the machine</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We examine basic computer steps</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Big-O can analyze both time &amp; space complexity</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50"/>
              <a:buFont typeface="Arial"/>
              <a:buNone/>
            </a:pPr>
            <a:r>
              <a:t/>
            </a:r>
            <a:endParaRPr sz="1300">
              <a:solidFill>
                <a:srgbClr val="202122"/>
              </a:solidFill>
              <a:highlight>
                <a:schemeClr val="lt1"/>
              </a:highlight>
            </a:endParaRPr>
          </a:p>
          <a:p>
            <a:pPr indent="0" lvl="0" marL="0" rtl="0" algn="l">
              <a:lnSpc>
                <a:spcPct val="115000"/>
              </a:lnSpc>
              <a:spcBef>
                <a:spcPts val="0"/>
              </a:spcBef>
              <a:spcAft>
                <a:spcPts val="0"/>
              </a:spcAft>
              <a:buNone/>
            </a:pPr>
            <a:r>
              <a:rPr lang="en-US" sz="1300">
                <a:solidFill>
                  <a:srgbClr val="202122"/>
                </a:solidFill>
                <a:highlight>
                  <a:schemeClr val="lt1"/>
                </a:highlight>
              </a:rPr>
              <a:t>The letter O was chosen by Bachmann to stand for Ordnung, meaning the order of approximation.</a:t>
            </a:r>
            <a:endParaRPr b="1" sz="1300">
              <a:solidFill>
                <a:srgbClr val="0A0A23"/>
              </a:solidFill>
              <a:highlight>
                <a:srgbClr val="FFFFFF"/>
              </a:highlight>
            </a:endParaRPr>
          </a:p>
        </p:txBody>
      </p:sp>
      <p:pic>
        <p:nvPicPr>
          <p:cNvPr id="291" name="Google Shape;291;p38"/>
          <p:cNvPicPr preferRelativeResize="0"/>
          <p:nvPr/>
        </p:nvPicPr>
        <p:blipFill rotWithShape="1">
          <a:blip r:embed="rId3">
            <a:alphaModFix/>
          </a:blip>
          <a:srcRect b="0" l="0" r="0" t="0"/>
          <a:stretch/>
        </p:blipFill>
        <p:spPr>
          <a:xfrm>
            <a:off x="337349" y="4393000"/>
            <a:ext cx="5775876" cy="2032312"/>
          </a:xfrm>
          <a:prstGeom prst="rect">
            <a:avLst/>
          </a:prstGeom>
          <a:noFill/>
          <a:ln>
            <a:noFill/>
          </a:ln>
        </p:spPr>
      </p:pic>
      <p:sp>
        <p:nvSpPr>
          <p:cNvPr id="292" name="Google Shape;292;p38"/>
          <p:cNvSpPr txBox="1"/>
          <p:nvPr/>
        </p:nvSpPr>
        <p:spPr>
          <a:xfrm>
            <a:off x="2424775" y="65502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https://www.geeksforgeeks.org/</a:t>
            </a:r>
            <a:endParaRPr b="0" i="0" sz="800" u="none" cap="none" strike="noStrike">
              <a:solidFill>
                <a:srgbClr val="000000"/>
              </a:solidFill>
              <a:latin typeface="Arial"/>
              <a:ea typeface="Arial"/>
              <a:cs typeface="Arial"/>
              <a:sym typeface="Arial"/>
            </a:endParaRPr>
          </a:p>
        </p:txBody>
      </p:sp>
      <p:pic>
        <p:nvPicPr>
          <p:cNvPr id="293" name="Google Shape;293;p38"/>
          <p:cNvPicPr preferRelativeResize="0"/>
          <p:nvPr/>
        </p:nvPicPr>
        <p:blipFill rotWithShape="1">
          <a:blip r:embed="rId4">
            <a:alphaModFix/>
          </a:blip>
          <a:srcRect b="0" l="0" r="0" t="0"/>
          <a:stretch/>
        </p:blipFill>
        <p:spPr>
          <a:xfrm>
            <a:off x="6968250" y="860000"/>
            <a:ext cx="4249700" cy="2895526"/>
          </a:xfrm>
          <a:prstGeom prst="rect">
            <a:avLst/>
          </a:prstGeom>
          <a:noFill/>
          <a:ln>
            <a:noFill/>
          </a:ln>
        </p:spPr>
      </p:pic>
      <p:sp>
        <p:nvSpPr>
          <p:cNvPr id="294" name="Google Shape;294;p38"/>
          <p:cNvSpPr txBox="1"/>
          <p:nvPr/>
        </p:nvSpPr>
        <p:spPr>
          <a:xfrm>
            <a:off x="8204325" y="37555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https://www.freecodecamp.org/</a:t>
            </a:r>
            <a:endParaRPr b="0" i="0" sz="800" u="none" cap="none" strike="noStrike">
              <a:solidFill>
                <a:srgbClr val="000000"/>
              </a:solidFill>
              <a:latin typeface="Arial"/>
              <a:ea typeface="Arial"/>
              <a:cs typeface="Arial"/>
              <a:sym typeface="Arial"/>
            </a:endParaRPr>
          </a:p>
        </p:txBody>
      </p:sp>
      <p:sp>
        <p:nvSpPr>
          <p:cNvPr id="295" name="Google Shape;295;p38"/>
          <p:cNvSpPr txBox="1"/>
          <p:nvPr/>
        </p:nvSpPr>
        <p:spPr>
          <a:xfrm>
            <a:off x="6504000" y="4120000"/>
            <a:ext cx="5558100" cy="263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u="none" cap="none" strike="noStrike">
                <a:solidFill>
                  <a:srgbClr val="202122"/>
                </a:solidFill>
                <a:highlight>
                  <a:srgbClr val="FFFFFF"/>
                </a:highlight>
              </a:rPr>
              <a:t>General rules - </a:t>
            </a:r>
            <a:endParaRPr b="1" i="0" u="none" cap="none" strike="noStrike">
              <a:solidFill>
                <a:srgbClr val="202122"/>
              </a:solidFill>
              <a:highlight>
                <a:srgbClr val="FFFFFF"/>
              </a:highlight>
            </a:endParaRPr>
          </a:p>
          <a:p>
            <a:pPr indent="0" lvl="0" marL="0" marR="0" rtl="0" algn="l">
              <a:lnSpc>
                <a:spcPct val="115000"/>
              </a:lnSpc>
              <a:spcBef>
                <a:spcPts val="0"/>
              </a:spcBef>
              <a:spcAft>
                <a:spcPts val="0"/>
              </a:spcAft>
              <a:buClr>
                <a:srgbClr val="000000"/>
              </a:buClr>
              <a:buSzPts val="1050"/>
              <a:buFont typeface="Arial"/>
              <a:buNone/>
            </a:pPr>
            <a:r>
              <a:t/>
            </a:r>
            <a:endParaRPr b="0" i="0" u="none" cap="none" strike="noStrike">
              <a:solidFill>
                <a:srgbClr val="202122"/>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rgbClr val="202122"/>
              </a:buClr>
              <a:buSzPts val="1400"/>
              <a:buFont typeface="Arial"/>
              <a:buAutoNum type="arabicPeriod"/>
            </a:pPr>
            <a:r>
              <a:rPr b="0" i="0" lang="en-US" u="none" cap="none" strike="noStrike">
                <a:solidFill>
                  <a:srgbClr val="202122"/>
                </a:solidFill>
                <a:highlight>
                  <a:srgbClr val="FFFFFF"/>
                </a:highlight>
                <a:latin typeface="Arial"/>
                <a:ea typeface="Arial"/>
                <a:cs typeface="Arial"/>
                <a:sym typeface="Arial"/>
              </a:rPr>
              <a:t>Ignore constants</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5n  → O(n)</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Because as n gets large, the 5 no longer matters</a:t>
            </a:r>
            <a:br>
              <a:rPr b="0" i="0" lang="en-US" u="none" cap="none" strike="noStrike">
                <a:solidFill>
                  <a:srgbClr val="202122"/>
                </a:solidFill>
                <a:highlight>
                  <a:srgbClr val="FFFFFF"/>
                </a:highlight>
                <a:latin typeface="Arial"/>
                <a:ea typeface="Arial"/>
                <a:cs typeface="Arial"/>
                <a:sym typeface="Arial"/>
              </a:rPr>
            </a:br>
            <a:endParaRPr b="0" i="0" u="none" cap="none" strike="noStrike">
              <a:solidFill>
                <a:srgbClr val="202122"/>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rgbClr val="202122"/>
              </a:buClr>
              <a:buSzPts val="1400"/>
              <a:buFont typeface="Arial"/>
              <a:buAutoNum type="arabicPeriod"/>
            </a:pPr>
            <a:r>
              <a:rPr b="0" i="0" lang="en-US" u="none" cap="none" strike="noStrike">
                <a:solidFill>
                  <a:srgbClr val="202122"/>
                </a:solidFill>
                <a:highlight>
                  <a:srgbClr val="FFFFFF"/>
                </a:highlight>
                <a:latin typeface="Arial"/>
                <a:ea typeface="Arial"/>
                <a:cs typeface="Arial"/>
                <a:sym typeface="Arial"/>
              </a:rPr>
              <a:t>As n grows, certain terms “dominate” others</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O(1) &lt; O(log n) &lt; O(n) &lt; O(nlogn) &lt; O (n^2) &lt; O(2^n) &lt; O(n!)</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i.e., ignore low-order terms when they are dominated by high-order ones</a:t>
            </a:r>
            <a:endParaRPr b="0" i="0" u="none" cap="none" strike="noStrike">
              <a:solidFill>
                <a:srgbClr val="202122"/>
              </a:solidFill>
              <a:highlight>
                <a:srgbClr val="FFFFFF"/>
              </a:highlight>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endParaRPr sz="1800"/>
          </a:p>
        </p:txBody>
      </p:sp>
      <p:sp>
        <p:nvSpPr>
          <p:cNvPr id="301" name="Google Shape;301;p39"/>
          <p:cNvSpPr txBox="1"/>
          <p:nvPr/>
        </p:nvSpPr>
        <p:spPr>
          <a:xfrm>
            <a:off x="337350" y="1872325"/>
            <a:ext cx="6630900" cy="239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50"/>
              <a:buFont typeface="Arial"/>
              <a:buNone/>
            </a:pPr>
            <a:r>
              <a:rPr lang="en-US" sz="1300">
                <a:solidFill>
                  <a:srgbClr val="202122"/>
                </a:solidFill>
                <a:highlight>
                  <a:schemeClr val="lt1"/>
                </a:highlight>
              </a:rPr>
              <a:t>Big O notation is simplified analysis of an algorithm’s efficiency. </a:t>
            </a:r>
            <a:endParaRPr sz="1300">
              <a:solidFill>
                <a:srgbClr val="202122"/>
              </a:solidFill>
              <a:highlight>
                <a:schemeClr val="lt1"/>
              </a:highlight>
            </a:endParaRPr>
          </a:p>
          <a:p>
            <a:pPr indent="0" lvl="0" marL="0" rtl="0" algn="l">
              <a:spcBef>
                <a:spcPts val="0"/>
              </a:spcBef>
              <a:spcAft>
                <a:spcPts val="0"/>
              </a:spcAft>
              <a:buClr>
                <a:schemeClr val="dk1"/>
              </a:buClr>
              <a:buSzPts val="1050"/>
              <a:buFont typeface="Arial"/>
              <a:buNone/>
            </a:pPr>
            <a:r>
              <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Big-O gives an algorithm’s complexity (amount of resources required to run it)  in terms of input size, N</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Machine-independent - we don’t care about the stats of the machine</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We examine basic computer steps</a:t>
            </a:r>
            <a:endParaRPr sz="1300">
              <a:solidFill>
                <a:srgbClr val="202122"/>
              </a:solidFill>
              <a:highlight>
                <a:schemeClr val="lt1"/>
              </a:highlight>
            </a:endParaRPr>
          </a:p>
          <a:p>
            <a:pPr indent="-311150" lvl="0" marL="457200" rtl="0" algn="l">
              <a:lnSpc>
                <a:spcPct val="115000"/>
              </a:lnSpc>
              <a:spcBef>
                <a:spcPts val="0"/>
              </a:spcBef>
              <a:spcAft>
                <a:spcPts val="0"/>
              </a:spcAft>
              <a:buClr>
                <a:srgbClr val="202122"/>
              </a:buClr>
              <a:buSzPts val="1300"/>
              <a:buAutoNum type="arabicPeriod"/>
            </a:pPr>
            <a:r>
              <a:rPr lang="en-US" sz="1300">
                <a:solidFill>
                  <a:srgbClr val="202122"/>
                </a:solidFill>
                <a:highlight>
                  <a:schemeClr val="lt1"/>
                </a:highlight>
              </a:rPr>
              <a:t>Big-O can analyze both time &amp; space complexity</a:t>
            </a:r>
            <a:endParaRPr sz="1300">
              <a:solidFill>
                <a:srgbClr val="202122"/>
              </a:solidFill>
              <a:highlight>
                <a:schemeClr val="lt1"/>
              </a:highlight>
            </a:endParaRPr>
          </a:p>
          <a:p>
            <a:pPr indent="0" lvl="0" marL="0" rtl="0" algn="l">
              <a:lnSpc>
                <a:spcPct val="115000"/>
              </a:lnSpc>
              <a:spcBef>
                <a:spcPts val="0"/>
              </a:spcBef>
              <a:spcAft>
                <a:spcPts val="0"/>
              </a:spcAft>
              <a:buClr>
                <a:schemeClr val="dk1"/>
              </a:buClr>
              <a:buSzPts val="1050"/>
              <a:buFont typeface="Arial"/>
              <a:buNone/>
            </a:pPr>
            <a:r>
              <a:t/>
            </a:r>
            <a:endParaRPr sz="1300">
              <a:solidFill>
                <a:srgbClr val="202122"/>
              </a:solidFill>
              <a:highlight>
                <a:schemeClr val="lt1"/>
              </a:highlight>
            </a:endParaRPr>
          </a:p>
          <a:p>
            <a:pPr indent="0" lvl="0" marL="0" rtl="0" algn="l">
              <a:lnSpc>
                <a:spcPct val="115000"/>
              </a:lnSpc>
              <a:spcBef>
                <a:spcPts val="0"/>
              </a:spcBef>
              <a:spcAft>
                <a:spcPts val="0"/>
              </a:spcAft>
              <a:buNone/>
            </a:pPr>
            <a:r>
              <a:rPr lang="en-US" sz="1300">
                <a:solidFill>
                  <a:srgbClr val="202122"/>
                </a:solidFill>
                <a:highlight>
                  <a:schemeClr val="lt1"/>
                </a:highlight>
              </a:rPr>
              <a:t>The letter O was chosen by Bachmann to stand for Ordnung, meaning the order of approximation.</a:t>
            </a:r>
            <a:endParaRPr b="1" sz="1300">
              <a:solidFill>
                <a:srgbClr val="0A0A23"/>
              </a:solidFill>
              <a:highlight>
                <a:srgbClr val="FFFFFF"/>
              </a:highlight>
            </a:endParaRPr>
          </a:p>
        </p:txBody>
      </p:sp>
      <p:pic>
        <p:nvPicPr>
          <p:cNvPr id="302" name="Google Shape;302;p39"/>
          <p:cNvPicPr preferRelativeResize="0"/>
          <p:nvPr/>
        </p:nvPicPr>
        <p:blipFill rotWithShape="1">
          <a:blip r:embed="rId3">
            <a:alphaModFix/>
          </a:blip>
          <a:srcRect b="0" l="0" r="0" t="0"/>
          <a:stretch/>
        </p:blipFill>
        <p:spPr>
          <a:xfrm>
            <a:off x="337349" y="4393000"/>
            <a:ext cx="5775876" cy="2032312"/>
          </a:xfrm>
          <a:prstGeom prst="rect">
            <a:avLst/>
          </a:prstGeom>
          <a:noFill/>
          <a:ln>
            <a:noFill/>
          </a:ln>
        </p:spPr>
      </p:pic>
      <p:sp>
        <p:nvSpPr>
          <p:cNvPr id="303" name="Google Shape;303;p39"/>
          <p:cNvSpPr txBox="1"/>
          <p:nvPr/>
        </p:nvSpPr>
        <p:spPr>
          <a:xfrm>
            <a:off x="2424775" y="65502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https://www.geeksforgeeks.org/</a:t>
            </a:r>
            <a:endParaRPr b="0" i="0" sz="800" u="none" cap="none" strike="noStrike">
              <a:solidFill>
                <a:srgbClr val="000000"/>
              </a:solidFill>
              <a:latin typeface="Arial"/>
              <a:ea typeface="Arial"/>
              <a:cs typeface="Arial"/>
              <a:sym typeface="Arial"/>
            </a:endParaRPr>
          </a:p>
        </p:txBody>
      </p:sp>
      <p:pic>
        <p:nvPicPr>
          <p:cNvPr id="304" name="Google Shape;304;p39"/>
          <p:cNvPicPr preferRelativeResize="0"/>
          <p:nvPr/>
        </p:nvPicPr>
        <p:blipFill rotWithShape="1">
          <a:blip r:embed="rId4">
            <a:alphaModFix/>
          </a:blip>
          <a:srcRect b="0" l="0" r="0" t="0"/>
          <a:stretch/>
        </p:blipFill>
        <p:spPr>
          <a:xfrm>
            <a:off x="6968250" y="860000"/>
            <a:ext cx="4249700" cy="2895526"/>
          </a:xfrm>
          <a:prstGeom prst="rect">
            <a:avLst/>
          </a:prstGeom>
          <a:noFill/>
          <a:ln>
            <a:noFill/>
          </a:ln>
        </p:spPr>
      </p:pic>
      <p:sp>
        <p:nvSpPr>
          <p:cNvPr id="305" name="Google Shape;305;p39"/>
          <p:cNvSpPr txBox="1"/>
          <p:nvPr/>
        </p:nvSpPr>
        <p:spPr>
          <a:xfrm>
            <a:off x="8204325" y="37555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https://www.freecodecamp.org/</a:t>
            </a:r>
            <a:endParaRPr b="0" i="0" sz="800" u="none" cap="none" strike="noStrike">
              <a:solidFill>
                <a:srgbClr val="000000"/>
              </a:solidFill>
              <a:latin typeface="Arial"/>
              <a:ea typeface="Arial"/>
              <a:cs typeface="Arial"/>
              <a:sym typeface="Arial"/>
            </a:endParaRPr>
          </a:p>
        </p:txBody>
      </p:sp>
      <p:sp>
        <p:nvSpPr>
          <p:cNvPr id="306" name="Google Shape;306;p39"/>
          <p:cNvSpPr txBox="1"/>
          <p:nvPr/>
        </p:nvSpPr>
        <p:spPr>
          <a:xfrm>
            <a:off x="6504000" y="4120000"/>
            <a:ext cx="5558100" cy="263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1" i="0" lang="en-US" u="none" cap="none" strike="noStrike">
                <a:solidFill>
                  <a:srgbClr val="202122"/>
                </a:solidFill>
                <a:highlight>
                  <a:srgbClr val="FFFFFF"/>
                </a:highlight>
              </a:rPr>
              <a:t>General rules - </a:t>
            </a:r>
            <a:endParaRPr b="1" i="0" u="none" cap="none" strike="noStrike">
              <a:solidFill>
                <a:srgbClr val="202122"/>
              </a:solidFill>
              <a:highlight>
                <a:srgbClr val="FFFFFF"/>
              </a:highlight>
            </a:endParaRPr>
          </a:p>
          <a:p>
            <a:pPr indent="0" lvl="0" marL="0" marR="0" rtl="0" algn="l">
              <a:lnSpc>
                <a:spcPct val="115000"/>
              </a:lnSpc>
              <a:spcBef>
                <a:spcPts val="0"/>
              </a:spcBef>
              <a:spcAft>
                <a:spcPts val="0"/>
              </a:spcAft>
              <a:buClr>
                <a:srgbClr val="000000"/>
              </a:buClr>
              <a:buSzPts val="1050"/>
              <a:buFont typeface="Arial"/>
              <a:buNone/>
            </a:pPr>
            <a:r>
              <a:t/>
            </a:r>
            <a:endParaRPr b="0" i="0" u="none" cap="none" strike="noStrike">
              <a:solidFill>
                <a:srgbClr val="202122"/>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rgbClr val="202122"/>
              </a:buClr>
              <a:buSzPts val="1400"/>
              <a:buFont typeface="Arial"/>
              <a:buAutoNum type="arabicPeriod"/>
            </a:pPr>
            <a:r>
              <a:rPr b="0" i="0" lang="en-US" u="none" cap="none" strike="noStrike">
                <a:solidFill>
                  <a:srgbClr val="202122"/>
                </a:solidFill>
                <a:highlight>
                  <a:srgbClr val="FFFFFF"/>
                </a:highlight>
                <a:latin typeface="Arial"/>
                <a:ea typeface="Arial"/>
                <a:cs typeface="Arial"/>
                <a:sym typeface="Arial"/>
              </a:rPr>
              <a:t>Ignore constants</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5n  → O(n)</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Because as n gets large, the 5 no longer matters</a:t>
            </a:r>
            <a:br>
              <a:rPr b="0" i="0" lang="en-US" u="none" cap="none" strike="noStrike">
                <a:solidFill>
                  <a:srgbClr val="202122"/>
                </a:solidFill>
                <a:highlight>
                  <a:srgbClr val="FFFFFF"/>
                </a:highlight>
                <a:latin typeface="Arial"/>
                <a:ea typeface="Arial"/>
                <a:cs typeface="Arial"/>
                <a:sym typeface="Arial"/>
              </a:rPr>
            </a:br>
            <a:endParaRPr b="0" i="0" u="none" cap="none" strike="noStrike">
              <a:solidFill>
                <a:srgbClr val="202122"/>
              </a:solidFill>
              <a:highlight>
                <a:srgbClr val="FFFFFF"/>
              </a:highlight>
              <a:latin typeface="Arial"/>
              <a:ea typeface="Arial"/>
              <a:cs typeface="Arial"/>
              <a:sym typeface="Arial"/>
            </a:endParaRPr>
          </a:p>
          <a:p>
            <a:pPr indent="-317500" lvl="0" marL="457200" marR="0" rtl="0" algn="l">
              <a:lnSpc>
                <a:spcPct val="115000"/>
              </a:lnSpc>
              <a:spcBef>
                <a:spcPts val="0"/>
              </a:spcBef>
              <a:spcAft>
                <a:spcPts val="0"/>
              </a:spcAft>
              <a:buClr>
                <a:srgbClr val="202122"/>
              </a:buClr>
              <a:buSzPts val="1400"/>
              <a:buFont typeface="Arial"/>
              <a:buAutoNum type="arabicPeriod"/>
            </a:pPr>
            <a:r>
              <a:rPr b="0" i="0" lang="en-US" u="none" cap="none" strike="noStrike">
                <a:solidFill>
                  <a:srgbClr val="202122"/>
                </a:solidFill>
                <a:highlight>
                  <a:srgbClr val="FFFFFF"/>
                </a:highlight>
                <a:latin typeface="Arial"/>
                <a:ea typeface="Arial"/>
                <a:cs typeface="Arial"/>
                <a:sym typeface="Arial"/>
              </a:rPr>
              <a:t>As n grows, certain terms “dominate” others</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O(1) &lt; O(log n) &lt; O(n) &lt; O(nlogn) &lt; O (n^2) &lt; O(2^n) &lt; O(n!)</a:t>
            </a:r>
            <a:br>
              <a:rPr b="0" i="0" lang="en-US" u="none" cap="none" strike="noStrike">
                <a:solidFill>
                  <a:srgbClr val="202122"/>
                </a:solidFill>
                <a:highlight>
                  <a:srgbClr val="FFFFFF"/>
                </a:highlight>
                <a:latin typeface="Arial"/>
                <a:ea typeface="Arial"/>
                <a:cs typeface="Arial"/>
                <a:sym typeface="Arial"/>
              </a:rPr>
            </a:br>
            <a:r>
              <a:rPr b="0" i="0" lang="en-US" u="none" cap="none" strike="noStrike">
                <a:solidFill>
                  <a:srgbClr val="202122"/>
                </a:solidFill>
                <a:highlight>
                  <a:srgbClr val="FFFFFF"/>
                </a:highlight>
                <a:latin typeface="Arial"/>
                <a:ea typeface="Arial"/>
                <a:cs typeface="Arial"/>
                <a:sym typeface="Arial"/>
              </a:rPr>
              <a:t>i.e., ignore low-order terms when they are dominated by high-order ones</a:t>
            </a:r>
            <a:endParaRPr b="0" i="0" u="none" cap="none" strike="noStrike">
              <a:solidFill>
                <a:srgbClr val="202122"/>
              </a:solidFill>
              <a:highlight>
                <a:srgbClr val="FFFFFF"/>
              </a:highlight>
              <a:latin typeface="Arial"/>
              <a:ea typeface="Arial"/>
              <a:cs typeface="Arial"/>
              <a:sym typeface="Arial"/>
            </a:endParaRPr>
          </a:p>
        </p:txBody>
      </p:sp>
      <p:sp>
        <p:nvSpPr>
          <p:cNvPr id="307" name="Google Shape;307;p39"/>
          <p:cNvSpPr/>
          <p:nvPr/>
        </p:nvSpPr>
        <p:spPr>
          <a:xfrm>
            <a:off x="1686925" y="1256925"/>
            <a:ext cx="8280300" cy="505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39"/>
          <p:cNvSpPr txBox="1"/>
          <p:nvPr/>
        </p:nvSpPr>
        <p:spPr>
          <a:xfrm>
            <a:off x="2205150" y="2381550"/>
            <a:ext cx="6836100" cy="3867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Arithmetic operations: *, /, %, +,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Assignment statements of simple data types.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Reading of primitive types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Writing of a primitive types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Simple conditional tests:        if (x &lt; 12)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method call (Note: the execution time of the method itself may depend on the value of parameter and it may not be constant)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 method's return statement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Memory Access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We consider an operation such as ++ , += , and *= as consisting of two basic operations.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Note: To simplify complexity analysis we will not consider memory access (fetch or store) operations.</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p:txBody>
      </p:sp>
      <p:sp>
        <p:nvSpPr>
          <p:cNvPr id="309" name="Google Shape;309;p39"/>
          <p:cNvSpPr txBox="1"/>
          <p:nvPr/>
        </p:nvSpPr>
        <p:spPr>
          <a:xfrm>
            <a:off x="2554275" y="1812725"/>
            <a:ext cx="635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4"/>
                </a:solidFill>
              </a:rPr>
              <a:t>Basic Operations</a:t>
            </a:r>
            <a:endParaRPr b="1" sz="2000">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2500">
                <a:solidFill>
                  <a:srgbClr val="0F2044"/>
                </a:solidFill>
                <a:latin typeface="Georgia"/>
                <a:ea typeface="Georgia"/>
                <a:cs typeface="Georgia"/>
                <a:sym typeface="Georgia"/>
              </a:rPr>
              <a:t>Comparing Different Running Times</a:t>
            </a:r>
            <a:endParaRPr sz="1800">
              <a:solidFill>
                <a:srgbClr val="0F2044"/>
              </a:solidFill>
              <a:latin typeface="Georgia"/>
              <a:ea typeface="Georgia"/>
              <a:cs typeface="Georgia"/>
              <a:sym typeface="Georgia"/>
            </a:endParaRPr>
          </a:p>
        </p:txBody>
      </p:sp>
      <p:sp>
        <p:nvSpPr>
          <p:cNvPr id="315" name="Google Shape;315;p40"/>
          <p:cNvSpPr txBox="1"/>
          <p:nvPr/>
        </p:nvSpPr>
        <p:spPr>
          <a:xfrm>
            <a:off x="408550" y="1970700"/>
            <a:ext cx="6441000" cy="100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US" sz="1200" u="none" cap="none" strike="noStrike">
                <a:solidFill>
                  <a:srgbClr val="202122"/>
                </a:solidFill>
                <a:highlight>
                  <a:srgbClr val="FFFFFF"/>
                </a:highlight>
                <a:latin typeface="Arial"/>
                <a:ea typeface="Arial"/>
                <a:cs typeface="Arial"/>
                <a:sym typeface="Arial"/>
              </a:rPr>
              <a:t>Suppose that for some problem we have the choice of using a linear-time program A whose running time is TA(n) = 100n and a quadratic-time program B whose running time is </a:t>
            </a:r>
            <a:endParaRPr b="0" i="0" sz="1200" u="none" cap="none" strike="noStrike">
              <a:solidFill>
                <a:srgbClr val="2021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b="0" i="0" lang="en-US" sz="1200" u="none" cap="none" strike="noStrike">
                <a:solidFill>
                  <a:srgbClr val="202122"/>
                </a:solidFill>
                <a:highlight>
                  <a:srgbClr val="FFFFFF"/>
                </a:highlight>
                <a:latin typeface="Arial"/>
                <a:ea typeface="Arial"/>
                <a:cs typeface="Arial"/>
                <a:sym typeface="Arial"/>
              </a:rPr>
              <a:t>TB(n) = 2n^2. Let us suppose that both these running times are the number of milliseconds taken on a particular computer on an input of size n.</a:t>
            </a:r>
            <a:endParaRPr b="0" i="0" sz="1200" u="none" cap="none" strike="noStrike">
              <a:solidFill>
                <a:srgbClr val="202122"/>
              </a:solidFill>
              <a:highlight>
                <a:srgbClr val="FFFFFF"/>
              </a:highlight>
              <a:latin typeface="Arial"/>
              <a:ea typeface="Arial"/>
              <a:cs typeface="Arial"/>
              <a:sym typeface="Arial"/>
            </a:endParaRPr>
          </a:p>
        </p:txBody>
      </p:sp>
      <p:pic>
        <p:nvPicPr>
          <p:cNvPr id="316" name="Google Shape;316;p40"/>
          <p:cNvPicPr preferRelativeResize="0"/>
          <p:nvPr/>
        </p:nvPicPr>
        <p:blipFill rotWithShape="1">
          <a:blip r:embed="rId3">
            <a:alphaModFix/>
          </a:blip>
          <a:srcRect b="0" l="0" r="0" t="0"/>
          <a:stretch/>
        </p:blipFill>
        <p:spPr>
          <a:xfrm>
            <a:off x="1283200" y="3159775"/>
            <a:ext cx="3538175" cy="2306625"/>
          </a:xfrm>
          <a:prstGeom prst="rect">
            <a:avLst/>
          </a:prstGeom>
          <a:noFill/>
          <a:ln cap="flat" cmpd="sng" w="9525">
            <a:solidFill>
              <a:srgbClr val="595959"/>
            </a:solidFill>
            <a:prstDash val="solid"/>
            <a:round/>
            <a:headEnd len="sm" w="sm" type="none"/>
            <a:tailEnd len="sm" w="sm" type="none"/>
          </a:ln>
        </p:spPr>
      </p:pic>
      <p:sp>
        <p:nvSpPr>
          <p:cNvPr id="317" name="Google Shape;317;p40"/>
          <p:cNvSpPr txBox="1"/>
          <p:nvPr/>
        </p:nvSpPr>
        <p:spPr>
          <a:xfrm>
            <a:off x="408550" y="5477950"/>
            <a:ext cx="6081600" cy="130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US" sz="1300" u="none" cap="none" strike="noStrike">
                <a:solidFill>
                  <a:srgbClr val="202122"/>
                </a:solidFill>
                <a:highlight>
                  <a:srgbClr val="FFFFFF"/>
                </a:highlight>
                <a:latin typeface="Arial"/>
                <a:ea typeface="Arial"/>
                <a:cs typeface="Arial"/>
                <a:sym typeface="Arial"/>
              </a:rPr>
              <a:t>We see that for inputs of size less than 50, program B is faster than program A. When the input becomes larger than 50, program A becomes faster, and from that point on, the larger the input, the bigger the advantage A has over B. For inputs of size 100, A is twice as fast as B, and for inputs of size 1000, A is 20 times as fast.</a:t>
            </a:r>
            <a:endParaRPr b="0" i="0" sz="1300" u="none" cap="none" strike="noStrike">
              <a:solidFill>
                <a:srgbClr val="202122"/>
              </a:solidFill>
              <a:highlight>
                <a:srgbClr val="FFFFFF"/>
              </a:highlight>
              <a:latin typeface="Arial"/>
              <a:ea typeface="Arial"/>
              <a:cs typeface="Arial"/>
              <a:sym typeface="Arial"/>
            </a:endParaRPr>
          </a:p>
        </p:txBody>
      </p:sp>
      <p:sp>
        <p:nvSpPr>
          <p:cNvPr id="318" name="Google Shape;318;p40"/>
          <p:cNvSpPr txBox="1"/>
          <p:nvPr/>
        </p:nvSpPr>
        <p:spPr>
          <a:xfrm>
            <a:off x="7397275" y="957375"/>
            <a:ext cx="4200900" cy="79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900"/>
              <a:buFont typeface="Arial"/>
              <a:buNone/>
            </a:pPr>
            <a:r>
              <a:rPr b="0" i="0" lang="en-US" sz="1200" u="none" cap="none" strike="noStrike">
                <a:solidFill>
                  <a:srgbClr val="202122"/>
                </a:solidFill>
                <a:highlight>
                  <a:srgbClr val="FFFFFF"/>
                </a:highlight>
                <a:latin typeface="Arial"/>
                <a:ea typeface="Arial"/>
                <a:cs typeface="Arial"/>
                <a:sym typeface="Arial"/>
              </a:rPr>
              <a:t>The general principles of computing Big-O are:</a:t>
            </a:r>
            <a:br>
              <a:rPr b="0" i="0" lang="en-US" sz="1200" u="none" cap="none" strike="noStrike">
                <a:solidFill>
                  <a:srgbClr val="202122"/>
                </a:solidFill>
                <a:highlight>
                  <a:srgbClr val="FFFFFF"/>
                </a:highlight>
                <a:latin typeface="Arial"/>
                <a:ea typeface="Arial"/>
                <a:cs typeface="Arial"/>
                <a:sym typeface="Arial"/>
              </a:rPr>
            </a:br>
            <a:r>
              <a:rPr b="0" i="0" lang="en-US" sz="1200" u="none" cap="none" strike="noStrike">
                <a:solidFill>
                  <a:srgbClr val="202122"/>
                </a:solidFill>
                <a:highlight>
                  <a:srgbClr val="FFFFFF"/>
                </a:highlight>
                <a:latin typeface="Arial"/>
                <a:ea typeface="Arial"/>
                <a:cs typeface="Arial"/>
                <a:sym typeface="Arial"/>
              </a:rPr>
              <a:t> </a:t>
            </a:r>
            <a:endParaRPr b="0" i="0" sz="1200" u="none" cap="none" strike="noStrike">
              <a:solidFill>
                <a:srgbClr val="2021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A00C30"/>
              </a:buClr>
              <a:buSzPts val="1200"/>
              <a:buFont typeface="Arial"/>
              <a:buChar char="●"/>
            </a:pPr>
            <a:r>
              <a:rPr b="1" i="0" lang="en-US" sz="1200" u="none" cap="none" strike="noStrike">
                <a:solidFill>
                  <a:srgbClr val="A00C30"/>
                </a:solidFill>
                <a:highlight>
                  <a:srgbClr val="FFFFFF"/>
                </a:highlight>
                <a:latin typeface="Arial"/>
                <a:ea typeface="Arial"/>
                <a:cs typeface="Arial"/>
                <a:sym typeface="Arial"/>
              </a:rPr>
              <a:t>Constant factors don’t matter</a:t>
            </a:r>
            <a:endParaRPr b="1" i="0" sz="1200" u="none" cap="none" strike="noStrike">
              <a:solidFill>
                <a:srgbClr val="A00C30"/>
              </a:solidFill>
              <a:highlight>
                <a:srgbClr val="FFFFFF"/>
              </a:highlight>
              <a:latin typeface="Arial"/>
              <a:ea typeface="Arial"/>
              <a:cs typeface="Arial"/>
              <a:sym typeface="Arial"/>
            </a:endParaRPr>
          </a:p>
        </p:txBody>
      </p:sp>
      <p:pic>
        <p:nvPicPr>
          <p:cNvPr id="319" name="Google Shape;319;p40"/>
          <p:cNvPicPr preferRelativeResize="0"/>
          <p:nvPr/>
        </p:nvPicPr>
        <p:blipFill rotWithShape="1">
          <a:blip r:embed="rId4">
            <a:alphaModFix/>
          </a:blip>
          <a:srcRect b="0" l="0" r="0" t="0"/>
          <a:stretch/>
        </p:blipFill>
        <p:spPr>
          <a:xfrm>
            <a:off x="7200250" y="5288475"/>
            <a:ext cx="2276475" cy="342900"/>
          </a:xfrm>
          <a:prstGeom prst="rect">
            <a:avLst/>
          </a:prstGeom>
          <a:noFill/>
          <a:ln>
            <a:noFill/>
          </a:ln>
        </p:spPr>
      </p:pic>
      <p:pic>
        <p:nvPicPr>
          <p:cNvPr id="320" name="Google Shape;320;p40"/>
          <p:cNvPicPr preferRelativeResize="0"/>
          <p:nvPr/>
        </p:nvPicPr>
        <p:blipFill rotWithShape="1">
          <a:blip r:embed="rId5">
            <a:alphaModFix/>
          </a:blip>
          <a:srcRect b="0" l="0" r="0" t="4342"/>
          <a:stretch/>
        </p:blipFill>
        <p:spPr>
          <a:xfrm>
            <a:off x="6967725" y="5892375"/>
            <a:ext cx="4817724" cy="620375"/>
          </a:xfrm>
          <a:prstGeom prst="rect">
            <a:avLst/>
          </a:prstGeom>
          <a:noFill/>
          <a:ln>
            <a:noFill/>
          </a:ln>
        </p:spPr>
      </p:pic>
      <p:pic>
        <p:nvPicPr>
          <p:cNvPr id="321" name="Google Shape;321;p40"/>
          <p:cNvPicPr preferRelativeResize="0"/>
          <p:nvPr/>
        </p:nvPicPr>
        <p:blipFill rotWithShape="1">
          <a:blip r:embed="rId6">
            <a:alphaModFix/>
          </a:blip>
          <a:srcRect b="0" l="0" r="0" t="0"/>
          <a:stretch/>
        </p:blipFill>
        <p:spPr>
          <a:xfrm>
            <a:off x="7397275" y="1700777"/>
            <a:ext cx="3958625" cy="2915250"/>
          </a:xfrm>
          <a:prstGeom prst="rect">
            <a:avLst/>
          </a:prstGeom>
          <a:noFill/>
          <a:ln>
            <a:noFill/>
          </a:ln>
        </p:spPr>
      </p:pic>
      <p:pic>
        <p:nvPicPr>
          <p:cNvPr id="322" name="Google Shape;322;p40"/>
          <p:cNvPicPr preferRelativeResize="0"/>
          <p:nvPr/>
        </p:nvPicPr>
        <p:blipFill rotWithShape="1">
          <a:blip r:embed="rId7">
            <a:alphaModFix/>
          </a:blip>
          <a:srcRect b="18916" l="0" r="0" t="0"/>
          <a:stretch/>
        </p:blipFill>
        <p:spPr>
          <a:xfrm>
            <a:off x="7230025" y="5576200"/>
            <a:ext cx="4015075" cy="187425"/>
          </a:xfrm>
          <a:prstGeom prst="rect">
            <a:avLst/>
          </a:prstGeom>
          <a:noFill/>
          <a:ln>
            <a:noFill/>
          </a:ln>
        </p:spPr>
      </p:pic>
      <p:sp>
        <p:nvSpPr>
          <p:cNvPr id="323" name="Google Shape;323;p40"/>
          <p:cNvSpPr txBox="1"/>
          <p:nvPr/>
        </p:nvSpPr>
        <p:spPr>
          <a:xfrm>
            <a:off x="7397375" y="4819000"/>
            <a:ext cx="4200900" cy="369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A00C30"/>
              </a:buClr>
              <a:buSzPts val="1200"/>
              <a:buFont typeface="Arial"/>
              <a:buChar char="●"/>
            </a:pPr>
            <a:r>
              <a:rPr b="1" i="0" lang="en-US" sz="1200" u="none" cap="none" strike="noStrike">
                <a:solidFill>
                  <a:srgbClr val="A00C30"/>
                </a:solidFill>
                <a:latin typeface="Arial"/>
                <a:ea typeface="Arial"/>
                <a:cs typeface="Arial"/>
                <a:sym typeface="Arial"/>
              </a:rPr>
              <a:t>Low order terms don’t matter</a:t>
            </a:r>
            <a:endParaRPr b="1" i="0" sz="1200" u="none" cap="none" strike="noStrike">
              <a:solidFill>
                <a:srgbClr val="A00C3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p:nvPr/>
        </p:nvSpPr>
        <p:spPr>
          <a:xfrm>
            <a:off x="3369150" y="2924475"/>
            <a:ext cx="2334600" cy="1034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4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O(1)</a:t>
            </a:r>
            <a:endParaRPr sz="2500"/>
          </a:p>
          <a:p>
            <a:pPr indent="0" lvl="0" marL="0" rtl="0" algn="l">
              <a:spcBef>
                <a:spcPts val="0"/>
              </a:spcBef>
              <a:spcAft>
                <a:spcPts val="0"/>
              </a:spcAft>
              <a:buClr>
                <a:schemeClr val="dk2"/>
              </a:buClr>
              <a:buSzPts val="6000"/>
              <a:buFont typeface="Georgia"/>
              <a:buNone/>
            </a:pPr>
            <a:r>
              <a:rPr lang="en-US" sz="1800"/>
              <a:t>Constant Time - Simple Statements</a:t>
            </a:r>
            <a:endParaRPr sz="2500"/>
          </a:p>
        </p:txBody>
      </p:sp>
      <p:pic>
        <p:nvPicPr>
          <p:cNvPr id="330" name="Google Shape;330;p41"/>
          <p:cNvPicPr preferRelativeResize="0"/>
          <p:nvPr/>
        </p:nvPicPr>
        <p:blipFill rotWithShape="1">
          <a:blip r:embed="rId3">
            <a:alphaModFix/>
          </a:blip>
          <a:srcRect b="0" l="0" r="0" t="0"/>
          <a:stretch/>
        </p:blipFill>
        <p:spPr>
          <a:xfrm>
            <a:off x="516950" y="2605688"/>
            <a:ext cx="2442172" cy="1646625"/>
          </a:xfrm>
          <a:prstGeom prst="rect">
            <a:avLst/>
          </a:prstGeom>
          <a:noFill/>
          <a:ln>
            <a:noFill/>
          </a:ln>
        </p:spPr>
      </p:pic>
      <p:sp>
        <p:nvSpPr>
          <p:cNvPr id="331" name="Google Shape;331;p41"/>
          <p:cNvSpPr txBox="1"/>
          <p:nvPr/>
        </p:nvSpPr>
        <p:spPr>
          <a:xfrm>
            <a:off x="516950" y="4353575"/>
            <a:ext cx="410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US" u="none" cap="none" strike="noStrike">
                <a:solidFill>
                  <a:srgbClr val="202122"/>
                </a:solidFill>
                <a:highlight>
                  <a:srgbClr val="FFFFFF"/>
                </a:highlight>
                <a:latin typeface="Arial"/>
                <a:ea typeface="Arial"/>
                <a:cs typeface="Arial"/>
                <a:sym typeface="Arial"/>
              </a:rPr>
              <a:t>We drop constants so it’s still big-oh of one</a:t>
            </a:r>
            <a:endParaRPr b="0" i="0" u="none" cap="none" strike="noStrike">
              <a:solidFill>
                <a:srgbClr val="202122"/>
              </a:solidFill>
              <a:highlight>
                <a:srgbClr val="FFFFFF"/>
              </a:highlight>
              <a:latin typeface="Arial"/>
              <a:ea typeface="Arial"/>
              <a:cs typeface="Arial"/>
              <a:sym typeface="Arial"/>
            </a:endParaRPr>
          </a:p>
        </p:txBody>
      </p:sp>
      <p:pic>
        <p:nvPicPr>
          <p:cNvPr id="332" name="Google Shape;332;p41"/>
          <p:cNvPicPr preferRelativeResize="0"/>
          <p:nvPr/>
        </p:nvPicPr>
        <p:blipFill rotWithShape="1">
          <a:blip r:embed="rId4">
            <a:alphaModFix/>
          </a:blip>
          <a:srcRect b="0" l="0" r="0" t="0"/>
          <a:stretch/>
        </p:blipFill>
        <p:spPr>
          <a:xfrm>
            <a:off x="516950" y="4674350"/>
            <a:ext cx="3866999" cy="1804240"/>
          </a:xfrm>
          <a:prstGeom prst="rect">
            <a:avLst/>
          </a:prstGeom>
          <a:noFill/>
          <a:ln>
            <a:noFill/>
          </a:ln>
        </p:spPr>
      </p:pic>
      <p:sp>
        <p:nvSpPr>
          <p:cNvPr id="333" name="Google Shape;333;p41"/>
          <p:cNvSpPr txBox="1"/>
          <p:nvPr/>
        </p:nvSpPr>
        <p:spPr>
          <a:xfrm>
            <a:off x="418625" y="1952600"/>
            <a:ext cx="42012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lang="en-US">
                <a:solidFill>
                  <a:srgbClr val="202122"/>
                </a:solidFill>
                <a:highlight>
                  <a:srgbClr val="FFFFFF"/>
                </a:highlight>
              </a:rPr>
              <a:t>The algorithm performs a constant number of operations regardless of the size of the input.</a:t>
            </a:r>
            <a:endParaRPr b="0" i="0" u="none" cap="none" strike="noStrike">
              <a:solidFill>
                <a:srgbClr val="202122"/>
              </a:solidFill>
              <a:highlight>
                <a:srgbClr val="FFFFFF"/>
              </a:highlight>
              <a:latin typeface="Arial"/>
              <a:ea typeface="Arial"/>
              <a:cs typeface="Arial"/>
              <a:sym typeface="Arial"/>
            </a:endParaRPr>
          </a:p>
        </p:txBody>
      </p:sp>
      <p:pic>
        <p:nvPicPr>
          <p:cNvPr id="334" name="Google Shape;334;p41"/>
          <p:cNvPicPr preferRelativeResize="0"/>
          <p:nvPr/>
        </p:nvPicPr>
        <p:blipFill rotWithShape="1">
          <a:blip r:embed="rId5">
            <a:alphaModFix/>
          </a:blip>
          <a:srcRect b="0" l="0" r="0" t="0"/>
          <a:stretch/>
        </p:blipFill>
        <p:spPr>
          <a:xfrm>
            <a:off x="5934700" y="1061775"/>
            <a:ext cx="5733949" cy="3190525"/>
          </a:xfrm>
          <a:prstGeom prst="rect">
            <a:avLst/>
          </a:prstGeom>
          <a:noFill/>
          <a:ln>
            <a:noFill/>
          </a:ln>
        </p:spPr>
      </p:pic>
      <p:sp>
        <p:nvSpPr>
          <p:cNvPr id="335" name="Google Shape;335;p41"/>
          <p:cNvSpPr txBox="1"/>
          <p:nvPr/>
        </p:nvSpPr>
        <p:spPr>
          <a:xfrm>
            <a:off x="1425350" y="650675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Michael Sambol</a:t>
            </a:r>
            <a:endParaRPr b="0" i="0" sz="800" u="none" cap="none" strike="noStrike">
              <a:solidFill>
                <a:srgbClr val="000000"/>
              </a:solidFill>
              <a:latin typeface="Arial"/>
              <a:ea typeface="Arial"/>
              <a:cs typeface="Arial"/>
              <a:sym typeface="Arial"/>
            </a:endParaRPr>
          </a:p>
        </p:txBody>
      </p:sp>
      <p:pic>
        <p:nvPicPr>
          <p:cNvPr id="336" name="Google Shape;336;p41"/>
          <p:cNvPicPr preferRelativeResize="0"/>
          <p:nvPr/>
        </p:nvPicPr>
        <p:blipFill rotWithShape="1">
          <a:blip r:embed="rId6">
            <a:alphaModFix/>
          </a:blip>
          <a:srcRect b="0" l="0" r="0" t="0"/>
          <a:stretch/>
        </p:blipFill>
        <p:spPr>
          <a:xfrm>
            <a:off x="6020625" y="4480900"/>
            <a:ext cx="5648026" cy="2172301"/>
          </a:xfrm>
          <a:prstGeom prst="rect">
            <a:avLst/>
          </a:prstGeom>
          <a:noFill/>
          <a:ln>
            <a:noFill/>
          </a:ln>
        </p:spPr>
      </p:pic>
      <p:sp>
        <p:nvSpPr>
          <p:cNvPr id="337" name="Google Shape;337;p41"/>
          <p:cNvSpPr txBox="1"/>
          <p:nvPr/>
        </p:nvSpPr>
        <p:spPr>
          <a:xfrm>
            <a:off x="7619800" y="6362625"/>
            <a:ext cx="252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http://www.btechsmartclass.com/</a:t>
            </a:r>
            <a:endParaRPr b="0" i="0" sz="800" u="none" cap="none" strike="noStrike">
              <a:solidFill>
                <a:srgbClr val="000000"/>
              </a:solidFill>
              <a:latin typeface="Arial"/>
              <a:ea typeface="Arial"/>
              <a:cs typeface="Arial"/>
              <a:sym typeface="Arial"/>
            </a:endParaRPr>
          </a:p>
        </p:txBody>
      </p:sp>
      <p:sp>
        <p:nvSpPr>
          <p:cNvPr id="338" name="Google Shape;338;p41"/>
          <p:cNvSpPr txBox="1"/>
          <p:nvPr/>
        </p:nvSpPr>
        <p:spPr>
          <a:xfrm>
            <a:off x="7658675" y="411245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Jacob Kagon @Medium</a:t>
            </a:r>
            <a:endParaRPr b="0" i="0" sz="800" u="none" cap="none" strike="noStrike">
              <a:solidFill>
                <a:srgbClr val="000000"/>
              </a:solidFill>
              <a:latin typeface="Arial"/>
              <a:ea typeface="Arial"/>
              <a:cs typeface="Arial"/>
              <a:sym typeface="Arial"/>
            </a:endParaRPr>
          </a:p>
        </p:txBody>
      </p:sp>
      <p:sp>
        <p:nvSpPr>
          <p:cNvPr id="339" name="Google Shape;339;p41"/>
          <p:cNvSpPr txBox="1"/>
          <p:nvPr/>
        </p:nvSpPr>
        <p:spPr>
          <a:xfrm>
            <a:off x="3340325" y="2907375"/>
            <a:ext cx="2442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lang="en-US" sz="1000"/>
              <a:t>Access a single number in an array by index</a:t>
            </a:r>
            <a:endParaRPr sz="1000"/>
          </a:p>
          <a:p>
            <a:pPr indent="-292100" lvl="0" marL="457200" rtl="0" algn="l">
              <a:spcBef>
                <a:spcPts val="0"/>
              </a:spcBef>
              <a:spcAft>
                <a:spcPts val="0"/>
              </a:spcAft>
              <a:buSzPts val="1000"/>
              <a:buChar char="●"/>
            </a:pPr>
            <a:r>
              <a:rPr lang="en-US" sz="1000"/>
              <a:t>Add 2 numbers together.</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O(1)</a:t>
            </a:r>
            <a:endParaRPr sz="2500"/>
          </a:p>
          <a:p>
            <a:pPr indent="0" lvl="0" marL="0" rtl="0" algn="l">
              <a:spcBef>
                <a:spcPts val="0"/>
              </a:spcBef>
              <a:spcAft>
                <a:spcPts val="0"/>
              </a:spcAft>
              <a:buClr>
                <a:schemeClr val="dk2"/>
              </a:buClr>
              <a:buSzPts val="6000"/>
              <a:buFont typeface="Georgia"/>
              <a:buNone/>
            </a:pPr>
            <a:r>
              <a:rPr lang="en-US" sz="1800"/>
              <a:t>Constant Time - Simple Statements</a:t>
            </a:r>
            <a:endParaRPr sz="2500"/>
          </a:p>
        </p:txBody>
      </p:sp>
      <p:sp>
        <p:nvSpPr>
          <p:cNvPr id="345" name="Google Shape;345;p42"/>
          <p:cNvSpPr txBox="1"/>
          <p:nvPr/>
        </p:nvSpPr>
        <p:spPr>
          <a:xfrm>
            <a:off x="459800" y="1872325"/>
            <a:ext cx="5440500" cy="483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Certain simple operations on data can be done in </a:t>
            </a:r>
            <a:r>
              <a:rPr b="0" i="1" lang="en-US" sz="1200" u="none" cap="none" strike="noStrike">
                <a:solidFill>
                  <a:srgbClr val="000000"/>
                </a:solidFill>
                <a:latin typeface="Arial"/>
                <a:ea typeface="Arial"/>
                <a:cs typeface="Arial"/>
                <a:sym typeface="Arial"/>
              </a:rPr>
              <a:t>O</a:t>
            </a:r>
            <a:r>
              <a:rPr b="0" i="0" lang="en-US" sz="1200" u="none" cap="none" strike="noStrike">
                <a:solidFill>
                  <a:srgbClr val="000000"/>
                </a:solidFill>
                <a:latin typeface="Arial"/>
                <a:ea typeface="Arial"/>
                <a:cs typeface="Arial"/>
                <a:sym typeface="Arial"/>
              </a:rPr>
              <a:t>(1) time, that is, in time that is independent of the size of the input. These primitive operations in consist of:</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Arithmetic operations (e.g. + or %).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Logical operations (e.g., &amp;&amp;).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Comparison operations (e.g., &lt;=).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Structure accessing operations (e.g. array-indexing like A[i], or pointer following with the-&gt; operator).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Simple assignment such as copying a value into a variable.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Calls to library functions (e.g., scanf, printf).</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Simple statements that can be executed in </a:t>
            </a:r>
            <a:r>
              <a:rPr b="0" i="1" lang="en-US" sz="1200" u="none" cap="none" strike="noStrike">
                <a:solidFill>
                  <a:srgbClr val="000000"/>
                </a:solidFill>
                <a:latin typeface="Arial"/>
                <a:ea typeface="Arial"/>
                <a:cs typeface="Arial"/>
                <a:sym typeface="Arial"/>
              </a:rPr>
              <a:t>O(1)</a:t>
            </a:r>
            <a:r>
              <a:rPr b="0" i="0" lang="en-US" sz="1200" u="none" cap="none" strike="noStrike">
                <a:solidFill>
                  <a:srgbClr val="000000"/>
                </a:solidFill>
                <a:latin typeface="Arial"/>
                <a:ea typeface="Arial"/>
                <a:cs typeface="Arial"/>
                <a:sym typeface="Arial"/>
              </a:rPr>
              <a:t> time, that is, in some constant amount of time independent of input:</a:t>
            </a:r>
            <a:br>
              <a:rPr b="0" i="0" lang="en-US" sz="1200" u="none" cap="none" strike="noStrike">
                <a:solidFill>
                  <a:srgbClr val="000000"/>
                </a:solidFill>
                <a:latin typeface="Arial"/>
                <a:ea typeface="Arial"/>
                <a:cs typeface="Arial"/>
                <a:sym typeface="Arial"/>
              </a:rPr>
            </a:b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Assignment statements that do not involve function calls in their expressions.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Read statements.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Write statements that do not require function calls to evaluate arguments.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AutoNum type="arabicPeriod"/>
            </a:pPr>
            <a:r>
              <a:rPr b="0" i="0" lang="en-US" sz="1200" u="none" cap="none" strike="noStrike">
                <a:solidFill>
                  <a:srgbClr val="000000"/>
                </a:solidFill>
                <a:latin typeface="Arial"/>
                <a:ea typeface="Arial"/>
                <a:cs typeface="Arial"/>
                <a:sym typeface="Arial"/>
              </a:rPr>
              <a:t>The jump statements break, continue, goto, and return expression, where expression does not contain a function call.</a:t>
            </a:r>
            <a:endParaRPr b="0" i="0" sz="1200" u="none" cap="none" strike="noStrike">
              <a:solidFill>
                <a:srgbClr val="000000"/>
              </a:solidFill>
              <a:latin typeface="Arial"/>
              <a:ea typeface="Arial"/>
              <a:cs typeface="Arial"/>
              <a:sym typeface="Arial"/>
            </a:endParaRPr>
          </a:p>
        </p:txBody>
      </p:sp>
      <p:pic>
        <p:nvPicPr>
          <p:cNvPr id="346" name="Google Shape;346;p42"/>
          <p:cNvPicPr preferRelativeResize="0"/>
          <p:nvPr/>
        </p:nvPicPr>
        <p:blipFill rotWithShape="1">
          <a:blip r:embed="rId3">
            <a:alphaModFix/>
          </a:blip>
          <a:srcRect b="21211" l="6839" r="12974" t="5367"/>
          <a:stretch/>
        </p:blipFill>
        <p:spPr>
          <a:xfrm>
            <a:off x="6132000" y="2059250"/>
            <a:ext cx="5830451" cy="3002974"/>
          </a:xfrm>
          <a:prstGeom prst="rect">
            <a:avLst/>
          </a:prstGeom>
          <a:noFill/>
          <a:ln cap="flat" cmpd="sng" w="9525">
            <a:solidFill>
              <a:srgbClr val="000000"/>
            </a:solidFill>
            <a:prstDash val="solid"/>
            <a:round/>
            <a:headEnd len="sm" w="sm" type="none"/>
            <a:tailEnd len="sm" w="sm" type="none"/>
          </a:ln>
        </p:spPr>
      </p:pic>
      <p:sp>
        <p:nvSpPr>
          <p:cNvPr id="347" name="Google Shape;347;p42"/>
          <p:cNvSpPr txBox="1"/>
          <p:nvPr/>
        </p:nvSpPr>
        <p:spPr>
          <a:xfrm>
            <a:off x="7776800" y="5103575"/>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https://www.astateofdata.com/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O(1)</a:t>
            </a:r>
            <a:endParaRPr sz="2500"/>
          </a:p>
          <a:p>
            <a:pPr indent="0" lvl="0" marL="0" rtl="0" algn="l">
              <a:spcBef>
                <a:spcPts val="0"/>
              </a:spcBef>
              <a:spcAft>
                <a:spcPts val="0"/>
              </a:spcAft>
              <a:buClr>
                <a:schemeClr val="dk2"/>
              </a:buClr>
              <a:buSzPts val="6000"/>
              <a:buFont typeface="Georgia"/>
              <a:buNone/>
            </a:pPr>
            <a:r>
              <a:rPr lang="en-US" sz="1800"/>
              <a:t>Constant Time - Selection Statements</a:t>
            </a:r>
            <a:endParaRPr sz="2500"/>
          </a:p>
        </p:txBody>
      </p:sp>
      <p:sp>
        <p:nvSpPr>
          <p:cNvPr id="353" name="Google Shape;353;p43"/>
          <p:cNvSpPr txBox="1"/>
          <p:nvPr/>
        </p:nvSpPr>
        <p:spPr>
          <a:xfrm>
            <a:off x="430375" y="1935900"/>
            <a:ext cx="4210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latin typeface="Arial"/>
                <a:ea typeface="Arial"/>
                <a:cs typeface="Arial"/>
                <a:sym typeface="Arial"/>
              </a:rPr>
              <a:t>An if-else selection statement has the form</a:t>
            </a:r>
            <a:endParaRPr b="0" i="0" sz="1300" u="none" cap="none" strike="noStrike">
              <a:solidFill>
                <a:srgbClr val="000000"/>
              </a:solidFill>
              <a:latin typeface="Arial"/>
              <a:ea typeface="Arial"/>
              <a:cs typeface="Arial"/>
              <a:sym typeface="Arial"/>
            </a:endParaRPr>
          </a:p>
        </p:txBody>
      </p:sp>
      <p:sp>
        <p:nvSpPr>
          <p:cNvPr id="354" name="Google Shape;354;p43"/>
          <p:cNvSpPr txBox="1"/>
          <p:nvPr/>
        </p:nvSpPr>
        <p:spPr>
          <a:xfrm>
            <a:off x="388675" y="3445025"/>
            <a:ext cx="5195100" cy="314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latin typeface="Arial"/>
                <a:ea typeface="Arial"/>
                <a:cs typeface="Arial"/>
                <a:sym typeface="Arial"/>
              </a:rPr>
              <a:t>where</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The condition is an expression to be evaluated,</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The if-part is a statement that is executed only if the condition is true (the value of the expression is not zero), and </a:t>
            </a:r>
            <a:endParaRPr b="0" i="0" sz="1300" u="none" cap="none" strike="noStrike">
              <a:solidFill>
                <a:srgbClr val="000000"/>
              </a:solidFill>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AutoNum type="arabicPeriod"/>
            </a:pPr>
            <a:r>
              <a:rPr b="0" i="0" lang="en-US" sz="1300" u="none" cap="none" strike="noStrike">
                <a:solidFill>
                  <a:srgbClr val="000000"/>
                </a:solidFill>
                <a:latin typeface="Arial"/>
                <a:ea typeface="Arial"/>
                <a:cs typeface="Arial"/>
                <a:sym typeface="Arial"/>
              </a:rPr>
              <a:t>The else-part is a statement that is executed if the condition is false (evaluates to 0). The else followed by the &lt;else-part&gt; is optional.</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latin typeface="Arial"/>
                <a:ea typeface="Arial"/>
                <a:cs typeface="Arial"/>
                <a:sym typeface="Arial"/>
              </a:rPr>
              <a:t>A condition, no matter how complex, requires the computer to perform </a:t>
            </a:r>
            <a:r>
              <a:rPr b="0" i="0" lang="en-US" sz="1300" u="sng" cap="none" strike="noStrike">
                <a:solidFill>
                  <a:srgbClr val="000000"/>
                </a:solidFill>
                <a:latin typeface="Arial"/>
                <a:ea typeface="Arial"/>
                <a:cs typeface="Arial"/>
                <a:sym typeface="Arial"/>
              </a:rPr>
              <a:t>only a constant number of primitive operations</a:t>
            </a:r>
            <a:r>
              <a:rPr b="0" i="0" lang="en-US" sz="1300" u="none" cap="none" strike="noStrike">
                <a:solidFill>
                  <a:srgbClr val="000000"/>
                </a:solidFill>
                <a:latin typeface="Arial"/>
                <a:ea typeface="Arial"/>
                <a:cs typeface="Arial"/>
                <a:sym typeface="Arial"/>
              </a:rPr>
              <a:t>, as long as there are no function calls within the condition. </a:t>
            </a:r>
            <a:endParaRPr b="0" i="0" sz="13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sz="1300"/>
          </a:p>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latin typeface="Arial"/>
                <a:ea typeface="Arial"/>
                <a:cs typeface="Arial"/>
                <a:sym typeface="Arial"/>
              </a:rPr>
              <a:t>Thus, the evaluation of the condition will take </a:t>
            </a:r>
            <a:r>
              <a:rPr b="1" i="0" lang="en-US" sz="1300" u="none" cap="none" strike="noStrike">
                <a:solidFill>
                  <a:srgbClr val="000000"/>
                </a:solidFill>
                <a:latin typeface="Arial"/>
                <a:ea typeface="Arial"/>
                <a:cs typeface="Arial"/>
                <a:sym typeface="Arial"/>
              </a:rPr>
              <a:t>O(1) time</a:t>
            </a:r>
            <a:r>
              <a:rPr b="0" i="0" lang="en-US" sz="1300" u="none" cap="none" strike="noStrike">
                <a:solidFill>
                  <a:srgbClr val="000000"/>
                </a:solidFill>
                <a:latin typeface="Arial"/>
                <a:ea typeface="Arial"/>
                <a:cs typeface="Arial"/>
                <a:sym typeface="Arial"/>
              </a:rPr>
              <a:t>.</a:t>
            </a:r>
            <a:endParaRPr b="0" i="0" sz="1300" u="none" cap="none" strike="noStrike">
              <a:solidFill>
                <a:srgbClr val="000000"/>
              </a:solidFill>
              <a:latin typeface="Arial"/>
              <a:ea typeface="Arial"/>
              <a:cs typeface="Arial"/>
              <a:sym typeface="Arial"/>
            </a:endParaRPr>
          </a:p>
        </p:txBody>
      </p:sp>
      <p:pic>
        <p:nvPicPr>
          <p:cNvPr id="355" name="Google Shape;355;p43"/>
          <p:cNvPicPr preferRelativeResize="0"/>
          <p:nvPr/>
        </p:nvPicPr>
        <p:blipFill rotWithShape="1">
          <a:blip r:embed="rId3">
            <a:alphaModFix/>
          </a:blip>
          <a:srcRect b="0" l="0" r="0" t="0"/>
          <a:stretch/>
        </p:blipFill>
        <p:spPr>
          <a:xfrm>
            <a:off x="535230" y="2320805"/>
            <a:ext cx="2754906" cy="1262100"/>
          </a:xfrm>
          <a:prstGeom prst="rect">
            <a:avLst/>
          </a:prstGeom>
          <a:noFill/>
          <a:ln>
            <a:noFill/>
          </a:ln>
        </p:spPr>
      </p:pic>
      <p:pic>
        <p:nvPicPr>
          <p:cNvPr id="356" name="Google Shape;356;p43"/>
          <p:cNvPicPr preferRelativeResize="0"/>
          <p:nvPr/>
        </p:nvPicPr>
        <p:blipFill rotWithShape="1">
          <a:blip r:embed="rId4">
            <a:alphaModFix/>
          </a:blip>
          <a:srcRect b="0" l="0" r="0" t="9222"/>
          <a:stretch/>
        </p:blipFill>
        <p:spPr>
          <a:xfrm>
            <a:off x="6688750" y="1138248"/>
            <a:ext cx="4856669" cy="2306775"/>
          </a:xfrm>
          <a:prstGeom prst="rect">
            <a:avLst/>
          </a:prstGeom>
          <a:noFill/>
          <a:ln>
            <a:noFill/>
          </a:ln>
        </p:spPr>
      </p:pic>
      <p:sp>
        <p:nvSpPr>
          <p:cNvPr id="357" name="Google Shape;357;p43"/>
          <p:cNvSpPr txBox="1"/>
          <p:nvPr/>
        </p:nvSpPr>
        <p:spPr>
          <a:xfrm>
            <a:off x="7985938" y="3313563"/>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https://www.astateofdata.com/</a:t>
            </a:r>
            <a:endParaRPr b="0" i="0" sz="800" u="none" cap="none" strike="noStrike">
              <a:solidFill>
                <a:srgbClr val="000000"/>
              </a:solidFill>
              <a:latin typeface="Arial"/>
              <a:ea typeface="Arial"/>
              <a:cs typeface="Arial"/>
              <a:sym typeface="Arial"/>
            </a:endParaRPr>
          </a:p>
        </p:txBody>
      </p:sp>
      <p:pic>
        <p:nvPicPr>
          <p:cNvPr id="358" name="Google Shape;358;p43"/>
          <p:cNvPicPr preferRelativeResize="0"/>
          <p:nvPr/>
        </p:nvPicPr>
        <p:blipFill rotWithShape="1">
          <a:blip r:embed="rId5">
            <a:alphaModFix/>
          </a:blip>
          <a:srcRect b="0" l="0" r="0" t="0"/>
          <a:stretch/>
        </p:blipFill>
        <p:spPr>
          <a:xfrm>
            <a:off x="6945275" y="3678688"/>
            <a:ext cx="3924300" cy="1495425"/>
          </a:xfrm>
          <a:prstGeom prst="rect">
            <a:avLst/>
          </a:prstGeom>
          <a:noFill/>
          <a:ln>
            <a:noFill/>
          </a:ln>
        </p:spPr>
      </p:pic>
      <p:sp>
        <p:nvSpPr>
          <p:cNvPr id="359" name="Google Shape;359;p43"/>
          <p:cNvSpPr txBox="1"/>
          <p:nvPr/>
        </p:nvSpPr>
        <p:spPr>
          <a:xfrm>
            <a:off x="5908975" y="5231450"/>
            <a:ext cx="60285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300" u="none" cap="none" strike="noStrike">
                <a:solidFill>
                  <a:srgbClr val="000000"/>
                </a:solidFill>
                <a:latin typeface="Arial"/>
                <a:ea typeface="Arial"/>
                <a:cs typeface="Arial"/>
                <a:sym typeface="Arial"/>
              </a:rPr>
              <a:t>The running time of lines (2) through (4) is </a:t>
            </a:r>
            <a:r>
              <a:rPr b="0" i="1" lang="en-US" sz="1300" u="none" cap="none" strike="noStrike">
                <a:solidFill>
                  <a:srgbClr val="000000"/>
                </a:solidFill>
                <a:latin typeface="Arial"/>
                <a:ea typeface="Arial"/>
                <a:cs typeface="Arial"/>
                <a:sym typeface="Arial"/>
              </a:rPr>
              <a:t>O(n^2)</a:t>
            </a:r>
            <a:r>
              <a:rPr b="0" i="0" lang="en-US" sz="1300" u="none" cap="none" strike="noStrike">
                <a:solidFill>
                  <a:srgbClr val="000000"/>
                </a:solidFill>
                <a:latin typeface="Arial"/>
                <a:ea typeface="Arial"/>
                <a:cs typeface="Arial"/>
                <a:sym typeface="Arial"/>
              </a:rPr>
              <a:t>, while the running time of lines (5) and (6) is </a:t>
            </a:r>
            <a:r>
              <a:rPr b="0" i="1" lang="en-US" sz="1300" u="none" cap="none" strike="noStrike">
                <a:solidFill>
                  <a:srgbClr val="000000"/>
                </a:solidFill>
                <a:latin typeface="Arial"/>
                <a:ea typeface="Arial"/>
                <a:cs typeface="Arial"/>
                <a:sym typeface="Arial"/>
              </a:rPr>
              <a:t>O(n)</a:t>
            </a:r>
            <a:r>
              <a:rPr b="0" i="0" lang="en-US" sz="1300" u="none" cap="none" strike="noStrike">
                <a:solidFill>
                  <a:srgbClr val="000000"/>
                </a:solidFill>
                <a:latin typeface="Arial"/>
                <a:ea typeface="Arial"/>
                <a:cs typeface="Arial"/>
                <a:sym typeface="Arial"/>
              </a:rPr>
              <a:t>. Thus, f(n) is n^2 here, and g(n) is n. Since n is O(n^2), we can neglect the time of the else-part and take O(n^2) as a bound on the running time of the entire fragment. That is to say, we have no idea if or when the condition of line (1) will be true, but the only safe upper bound results from assuming the worst: that the condition is true and the if-part is executed.</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O(log n)</a:t>
            </a:r>
            <a:endParaRPr sz="2500"/>
          </a:p>
          <a:p>
            <a:pPr indent="0" lvl="0" marL="0" rtl="0" algn="l">
              <a:spcBef>
                <a:spcPts val="0"/>
              </a:spcBef>
              <a:spcAft>
                <a:spcPts val="0"/>
              </a:spcAft>
              <a:buClr>
                <a:schemeClr val="dk2"/>
              </a:buClr>
              <a:buSzPts val="6000"/>
              <a:buFont typeface="Georgia"/>
              <a:buNone/>
            </a:pPr>
            <a:r>
              <a:rPr lang="en-US" sz="1800"/>
              <a:t>Logarithmic</a:t>
            </a:r>
            <a:r>
              <a:rPr lang="en-US" sz="1800"/>
              <a:t> Time</a:t>
            </a:r>
            <a:endParaRPr sz="2500"/>
          </a:p>
        </p:txBody>
      </p:sp>
      <p:sp>
        <p:nvSpPr>
          <p:cNvPr id="365" name="Google Shape;365;p44"/>
          <p:cNvSpPr txBox="1"/>
          <p:nvPr/>
        </p:nvSpPr>
        <p:spPr>
          <a:xfrm>
            <a:off x="337350" y="1950175"/>
            <a:ext cx="5804100" cy="245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highlight>
                  <a:srgbClr val="FFFFFF"/>
                </a:highlight>
                <a:latin typeface="Arial"/>
                <a:ea typeface="Arial"/>
                <a:cs typeface="Arial"/>
                <a:sym typeface="Arial"/>
              </a:rPr>
              <a:t>How many times must a base of 20 be multiplied by itself to get 8,000? The answer is 3 (8000 = 20 × 20 × 20). So the logarithm base 20 of 8,000 is 3. It’s represented using a subscript (small number) to the lower right of the base number. So the statement would be log20(8,000) = 3.</a:t>
            </a:r>
            <a:endParaRPr b="0" i="0" sz="13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300" u="none" cap="none" strike="noStrike">
              <a:solidFill>
                <a:srgbClr val="000000"/>
              </a:solidFill>
              <a:highlight>
                <a:srgbClr val="FFFFFF"/>
              </a:highlight>
              <a:latin typeface="Arial"/>
              <a:ea typeface="Arial"/>
              <a:cs typeface="Arial"/>
              <a:sym typeface="Arial"/>
            </a:endParaRPr>
          </a:p>
          <a:p>
            <a:pPr indent="-311150" lvl="0" marL="457200" marR="0" rtl="0" algn="l">
              <a:lnSpc>
                <a:spcPct val="115000"/>
              </a:lnSpc>
              <a:spcBef>
                <a:spcPts val="0"/>
              </a:spcBef>
              <a:spcAft>
                <a:spcPts val="0"/>
              </a:spcAft>
              <a:buClr>
                <a:srgbClr val="000000"/>
              </a:buClr>
              <a:buSzPts val="1300"/>
              <a:buFont typeface="Arial"/>
              <a:buChar char="●"/>
            </a:pPr>
            <a:r>
              <a:rPr b="0" i="0" lang="en-US" sz="1300" u="none" cap="none" strike="noStrike">
                <a:solidFill>
                  <a:srgbClr val="000000"/>
                </a:solidFill>
                <a:highlight>
                  <a:srgbClr val="FFFFFF"/>
                </a:highlight>
                <a:latin typeface="Arial"/>
                <a:ea typeface="Arial"/>
                <a:cs typeface="Arial"/>
                <a:sym typeface="Arial"/>
              </a:rPr>
              <a:t>log20(400) is like asking “How many 20s do we multiply to get 400? which is 2(20 * 20). So log20(400) = 2</a:t>
            </a:r>
            <a:endParaRPr b="0" i="0" sz="13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3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US" sz="1300" u="none" cap="none" strike="noStrike">
                <a:solidFill>
                  <a:srgbClr val="000000"/>
                </a:solidFill>
                <a:highlight>
                  <a:srgbClr val="FFFFFF"/>
                </a:highlight>
                <a:latin typeface="Arial"/>
                <a:ea typeface="Arial"/>
                <a:cs typeface="Arial"/>
                <a:sym typeface="Arial"/>
              </a:rPr>
              <a:t>Logarithms are defined using the following equation:</a:t>
            </a:r>
            <a:endParaRPr b="0" i="0" sz="1300" u="none" cap="none" strike="noStrike">
              <a:solidFill>
                <a:srgbClr val="000000"/>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300" u="none" cap="none" strike="noStrike">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endParaRPr>
          </a:p>
        </p:txBody>
      </p:sp>
      <p:pic>
        <p:nvPicPr>
          <p:cNvPr id="366" name="Google Shape;366;p44"/>
          <p:cNvPicPr preferRelativeResize="0"/>
          <p:nvPr/>
        </p:nvPicPr>
        <p:blipFill rotWithShape="1">
          <a:blip r:embed="rId4">
            <a:alphaModFix/>
          </a:blip>
          <a:srcRect b="0" l="0" r="0" t="0"/>
          <a:stretch/>
        </p:blipFill>
        <p:spPr>
          <a:xfrm>
            <a:off x="453650" y="4248300"/>
            <a:ext cx="5037148" cy="2373475"/>
          </a:xfrm>
          <a:prstGeom prst="rect">
            <a:avLst/>
          </a:prstGeom>
          <a:noFill/>
          <a:ln>
            <a:noFill/>
          </a:ln>
        </p:spPr>
      </p:pic>
      <p:pic>
        <p:nvPicPr>
          <p:cNvPr id="367" name="Google Shape;367;p44"/>
          <p:cNvPicPr preferRelativeResize="0"/>
          <p:nvPr/>
        </p:nvPicPr>
        <p:blipFill rotWithShape="1">
          <a:blip r:embed="rId5">
            <a:alphaModFix/>
          </a:blip>
          <a:srcRect b="0" l="0" r="0" t="0"/>
          <a:stretch/>
        </p:blipFill>
        <p:spPr>
          <a:xfrm>
            <a:off x="6425725" y="4525576"/>
            <a:ext cx="4887025" cy="1459325"/>
          </a:xfrm>
          <a:prstGeom prst="rect">
            <a:avLst/>
          </a:prstGeom>
          <a:noFill/>
          <a:ln>
            <a:noFill/>
          </a:ln>
        </p:spPr>
      </p:pic>
      <p:pic>
        <p:nvPicPr>
          <p:cNvPr id="368" name="Google Shape;368;p44"/>
          <p:cNvPicPr preferRelativeResize="0"/>
          <p:nvPr/>
        </p:nvPicPr>
        <p:blipFill rotWithShape="1">
          <a:blip r:embed="rId6">
            <a:alphaModFix/>
          </a:blip>
          <a:srcRect b="0" l="0" r="0" t="0"/>
          <a:stretch/>
        </p:blipFill>
        <p:spPr>
          <a:xfrm>
            <a:off x="6425725" y="1872325"/>
            <a:ext cx="5387816" cy="2533650"/>
          </a:xfrm>
          <a:prstGeom prst="rect">
            <a:avLst/>
          </a:prstGeom>
          <a:noFill/>
          <a:ln>
            <a:noFill/>
          </a:ln>
        </p:spPr>
      </p:pic>
      <p:sp>
        <p:nvSpPr>
          <p:cNvPr id="369" name="Google Shape;369;p44"/>
          <p:cNvSpPr txBox="1"/>
          <p:nvPr/>
        </p:nvSpPr>
        <p:spPr>
          <a:xfrm>
            <a:off x="7786863" y="57634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Humam Abo Alraja @ Medium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09" name="Google Shape;109;p18"/>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10" name="Google Shape;110;p18"/>
          <p:cNvSpPr txBox="1"/>
          <p:nvPr/>
        </p:nvSpPr>
        <p:spPr>
          <a:xfrm>
            <a:off x="7550125" y="3055088"/>
            <a:ext cx="4013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How do we objectively define which student has the better algorithm?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simplest idea would be to physically time each of the algorithm for a particular input.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in a particular computer, Bob’s algorithm ran for 58 seconds, while Alice’s algorithm ran for 15 seconds. </a:t>
            </a:r>
            <a:endParaRPr/>
          </a:p>
        </p:txBody>
      </p:sp>
      <p:pic>
        <p:nvPicPr>
          <p:cNvPr id="111" name="Google Shape;111;p18"/>
          <p:cNvPicPr preferRelativeResize="0"/>
          <p:nvPr/>
        </p:nvPicPr>
        <p:blipFill>
          <a:blip r:embed="rId3">
            <a:alphaModFix/>
          </a:blip>
          <a:stretch>
            <a:fillRect/>
          </a:stretch>
        </p:blipFill>
        <p:spPr>
          <a:xfrm>
            <a:off x="262675" y="1925491"/>
            <a:ext cx="6920814" cy="43831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O(log n)</a:t>
            </a:r>
            <a:endParaRPr sz="2500"/>
          </a:p>
          <a:p>
            <a:pPr indent="0" lvl="0" marL="0" rtl="0" algn="l">
              <a:spcBef>
                <a:spcPts val="0"/>
              </a:spcBef>
              <a:spcAft>
                <a:spcPts val="0"/>
              </a:spcAft>
              <a:buClr>
                <a:schemeClr val="dk2"/>
              </a:buClr>
              <a:buSzPts val="6000"/>
              <a:buFont typeface="Georgia"/>
              <a:buNone/>
            </a:pPr>
            <a:r>
              <a:rPr lang="en-US" sz="1800"/>
              <a:t>Logarithmic Time</a:t>
            </a:r>
            <a:endParaRPr sz="2500"/>
          </a:p>
        </p:txBody>
      </p:sp>
      <p:sp>
        <p:nvSpPr>
          <p:cNvPr id="375" name="Google Shape;375;p45"/>
          <p:cNvSpPr txBox="1"/>
          <p:nvPr/>
        </p:nvSpPr>
        <p:spPr>
          <a:xfrm>
            <a:off x="337350" y="1950175"/>
            <a:ext cx="65379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lang="en-US">
                <a:solidFill>
                  <a:srgbClr val="333333"/>
                </a:solidFill>
                <a:highlight>
                  <a:srgbClr val="FFFFFF"/>
                </a:highlight>
              </a:rPr>
              <a:t>As the size of input </a:t>
            </a:r>
            <a:r>
              <a:rPr lang="en-US">
                <a:solidFill>
                  <a:srgbClr val="C7254E"/>
                </a:solidFill>
                <a:highlight>
                  <a:srgbClr val="F9F2F4"/>
                </a:highlight>
                <a:latin typeface="Courier New"/>
                <a:ea typeface="Courier New"/>
                <a:cs typeface="Courier New"/>
                <a:sym typeface="Courier New"/>
              </a:rPr>
              <a:t>n</a:t>
            </a:r>
            <a:r>
              <a:rPr lang="en-US">
                <a:solidFill>
                  <a:srgbClr val="333333"/>
                </a:solidFill>
                <a:highlight>
                  <a:srgbClr val="FFFFFF"/>
                </a:highlight>
              </a:rPr>
              <a:t> increases, the algorithm's running time grows by </a:t>
            </a:r>
            <a:r>
              <a:rPr lang="en-US">
                <a:solidFill>
                  <a:srgbClr val="C7254E"/>
                </a:solidFill>
                <a:highlight>
                  <a:srgbClr val="F9F2F4"/>
                </a:highlight>
                <a:latin typeface="Courier New"/>
                <a:ea typeface="Courier New"/>
                <a:cs typeface="Courier New"/>
                <a:sym typeface="Courier New"/>
              </a:rPr>
              <a:t>log(n)</a:t>
            </a:r>
            <a:r>
              <a:rPr lang="en-US">
                <a:solidFill>
                  <a:srgbClr val="333333"/>
                </a:solidFill>
                <a:highlight>
                  <a:srgbClr val="FFFFFF"/>
                </a:highlight>
              </a:rPr>
              <a:t>. This rate of growth is relatively slow, so O(log n) algorithms are usually very fast. As you can see in the table below, when </a:t>
            </a:r>
            <a:r>
              <a:rPr lang="en-US">
                <a:solidFill>
                  <a:srgbClr val="C7254E"/>
                </a:solidFill>
                <a:highlight>
                  <a:srgbClr val="F9F2F4"/>
                </a:highlight>
                <a:latin typeface="Courier New"/>
                <a:ea typeface="Courier New"/>
                <a:cs typeface="Courier New"/>
                <a:sym typeface="Courier New"/>
              </a:rPr>
              <a:t>n</a:t>
            </a:r>
            <a:r>
              <a:rPr lang="en-US">
                <a:solidFill>
                  <a:srgbClr val="333333"/>
                </a:solidFill>
                <a:highlight>
                  <a:srgbClr val="FFFFFF"/>
                </a:highlight>
              </a:rPr>
              <a:t> is 1 billion, </a:t>
            </a:r>
            <a:r>
              <a:rPr lang="en-US">
                <a:solidFill>
                  <a:srgbClr val="C7254E"/>
                </a:solidFill>
                <a:highlight>
                  <a:srgbClr val="F9F2F4"/>
                </a:highlight>
                <a:latin typeface="Courier New"/>
                <a:ea typeface="Courier New"/>
                <a:cs typeface="Courier New"/>
                <a:sym typeface="Courier New"/>
              </a:rPr>
              <a:t>log(n)</a:t>
            </a:r>
            <a:r>
              <a:rPr lang="en-US">
                <a:solidFill>
                  <a:srgbClr val="333333"/>
                </a:solidFill>
                <a:highlight>
                  <a:srgbClr val="FFFFFF"/>
                </a:highlight>
              </a:rPr>
              <a:t> is only 30.</a:t>
            </a:r>
            <a:endParaRPr b="0" i="0" u="none" cap="none" strike="noStrike">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endParaRPr>
          </a:p>
        </p:txBody>
      </p:sp>
      <p:sp>
        <p:nvSpPr>
          <p:cNvPr id="376" name="Google Shape;376;p45"/>
          <p:cNvSpPr/>
          <p:nvPr/>
        </p:nvSpPr>
        <p:spPr>
          <a:xfrm>
            <a:off x="337350" y="3093775"/>
            <a:ext cx="5640000" cy="2105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5"/>
          <p:cNvSpPr txBox="1"/>
          <p:nvPr/>
        </p:nvSpPr>
        <p:spPr>
          <a:xfrm>
            <a:off x="545550" y="3207625"/>
            <a:ext cx="5387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Examples: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Binary search on a sorted list. The size that needs to be searched is split in half each time, so the remaining list goes from size n to n/2 to n/4... until either the element is found or there's just one element left. If there are a billion elements in the list, it will take a maximum of 30 checks to find the element or determine that it is not on the list.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Whenever an algorithm only goes through part of its input, see if it splits the input by at least half on average each time, which would give it a logarithmic running time.</a:t>
            </a:r>
            <a:endParaRPr sz="1100"/>
          </a:p>
        </p:txBody>
      </p:sp>
      <p:pic>
        <p:nvPicPr>
          <p:cNvPr id="378" name="Google Shape;378;p45"/>
          <p:cNvPicPr preferRelativeResize="0"/>
          <p:nvPr/>
        </p:nvPicPr>
        <p:blipFill>
          <a:blip r:embed="rId4">
            <a:alphaModFix/>
          </a:blip>
          <a:stretch>
            <a:fillRect/>
          </a:stretch>
        </p:blipFill>
        <p:spPr>
          <a:xfrm>
            <a:off x="6141450" y="3255879"/>
            <a:ext cx="1219200" cy="1781175"/>
          </a:xfrm>
          <a:prstGeom prst="rect">
            <a:avLst/>
          </a:prstGeom>
          <a:noFill/>
          <a:ln>
            <a:noFill/>
          </a:ln>
        </p:spPr>
      </p:pic>
      <p:pic>
        <p:nvPicPr>
          <p:cNvPr id="379" name="Google Shape;379;p45"/>
          <p:cNvPicPr preferRelativeResize="0"/>
          <p:nvPr/>
        </p:nvPicPr>
        <p:blipFill rotWithShape="1">
          <a:blip r:embed="rId5">
            <a:alphaModFix/>
          </a:blip>
          <a:srcRect b="0" l="0" r="0" t="0"/>
          <a:stretch/>
        </p:blipFill>
        <p:spPr>
          <a:xfrm>
            <a:off x="337350" y="5403950"/>
            <a:ext cx="5804099" cy="940105"/>
          </a:xfrm>
          <a:prstGeom prst="rect">
            <a:avLst/>
          </a:prstGeom>
          <a:noFill/>
          <a:ln>
            <a:noFill/>
          </a:ln>
        </p:spPr>
      </p:pic>
      <p:pic>
        <p:nvPicPr>
          <p:cNvPr id="380" name="Google Shape;380;p45"/>
          <p:cNvPicPr preferRelativeResize="0"/>
          <p:nvPr/>
        </p:nvPicPr>
        <p:blipFill>
          <a:blip r:embed="rId6">
            <a:alphaModFix/>
          </a:blip>
          <a:stretch>
            <a:fillRect/>
          </a:stretch>
        </p:blipFill>
        <p:spPr>
          <a:xfrm>
            <a:off x="7524750" y="1872316"/>
            <a:ext cx="4526549" cy="3639286"/>
          </a:xfrm>
          <a:prstGeom prst="rect">
            <a:avLst/>
          </a:prstGeom>
          <a:noFill/>
          <a:ln>
            <a:noFill/>
          </a:ln>
        </p:spPr>
      </p:pic>
      <p:sp>
        <p:nvSpPr>
          <p:cNvPr id="381" name="Google Shape;381;p45"/>
          <p:cNvSpPr txBox="1"/>
          <p:nvPr/>
        </p:nvSpPr>
        <p:spPr>
          <a:xfrm>
            <a:off x="8432150" y="5511600"/>
            <a:ext cx="3009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Sumod Mathilakath @ Quora</a:t>
            </a:r>
            <a:endParaRPr sz="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O(log n)</a:t>
            </a:r>
            <a:endParaRPr sz="2500"/>
          </a:p>
          <a:p>
            <a:pPr indent="0" lvl="0" marL="0" rtl="0" algn="l">
              <a:spcBef>
                <a:spcPts val="0"/>
              </a:spcBef>
              <a:spcAft>
                <a:spcPts val="0"/>
              </a:spcAft>
              <a:buClr>
                <a:schemeClr val="dk2"/>
              </a:buClr>
              <a:buSzPts val="6000"/>
              <a:buFont typeface="Georgia"/>
              <a:buNone/>
            </a:pPr>
            <a:r>
              <a:rPr lang="en-US" sz="1800"/>
              <a:t>Logarithmic Time</a:t>
            </a:r>
            <a:endParaRPr sz="2500"/>
          </a:p>
        </p:txBody>
      </p:sp>
      <p:sp>
        <p:nvSpPr>
          <p:cNvPr id="387" name="Google Shape;387;p46"/>
          <p:cNvSpPr txBox="1"/>
          <p:nvPr/>
        </p:nvSpPr>
        <p:spPr>
          <a:xfrm>
            <a:off x="337350" y="1983275"/>
            <a:ext cx="58701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0" i="0" lang="en-US" u="none" cap="none" strike="noStrike">
                <a:solidFill>
                  <a:srgbClr val="000000"/>
                </a:solidFill>
                <a:highlight>
                  <a:srgbClr val="FFFFFF"/>
                </a:highlight>
                <a:latin typeface="Arial"/>
                <a:ea typeface="Arial"/>
                <a:cs typeface="Arial"/>
                <a:sym typeface="Arial"/>
              </a:rPr>
              <a:t>So logarithm base 2 of n would be equal to y if and only if the number 2 to the power of y were equal to n.</a:t>
            </a:r>
            <a:endParaRPr b="0" i="0" u="none" cap="none" strike="noStrike">
              <a:solidFill>
                <a:srgbClr val="000000"/>
              </a:solidFill>
              <a:highlight>
                <a:srgbClr val="FFFFFF"/>
              </a:highlight>
              <a:uFill>
                <a:noFill/>
              </a:uFill>
              <a:latin typeface="Arial"/>
              <a:ea typeface="Arial"/>
              <a:cs typeface="Arial"/>
              <a:sym typeface="Arial"/>
              <a:hlinkClick r:id="rId3">
                <a:extLst>
                  <a:ext uri="{A12FA001-AC4F-418D-AE19-62706E023703}">
                    <ahyp:hlinkClr val="tx"/>
                  </a:ext>
                </a:extLst>
              </a:hlinkClick>
            </a:endParaRPr>
          </a:p>
        </p:txBody>
      </p:sp>
      <p:pic>
        <p:nvPicPr>
          <p:cNvPr id="388" name="Google Shape;388;p46"/>
          <p:cNvPicPr preferRelativeResize="0"/>
          <p:nvPr/>
        </p:nvPicPr>
        <p:blipFill rotWithShape="1">
          <a:blip r:embed="rId4">
            <a:alphaModFix/>
          </a:blip>
          <a:srcRect b="0" l="0" r="0" t="0"/>
          <a:stretch/>
        </p:blipFill>
        <p:spPr>
          <a:xfrm>
            <a:off x="433800" y="2599125"/>
            <a:ext cx="3843850" cy="997150"/>
          </a:xfrm>
          <a:prstGeom prst="rect">
            <a:avLst/>
          </a:prstGeom>
          <a:noFill/>
          <a:ln>
            <a:noFill/>
          </a:ln>
        </p:spPr>
      </p:pic>
      <p:pic>
        <p:nvPicPr>
          <p:cNvPr id="389" name="Google Shape;389;p46"/>
          <p:cNvPicPr preferRelativeResize="0"/>
          <p:nvPr/>
        </p:nvPicPr>
        <p:blipFill rotWithShape="1">
          <a:blip r:embed="rId5">
            <a:alphaModFix/>
          </a:blip>
          <a:srcRect b="0" l="0" r="0" t="0"/>
          <a:stretch/>
        </p:blipFill>
        <p:spPr>
          <a:xfrm>
            <a:off x="630075" y="3431675"/>
            <a:ext cx="2885350" cy="1558875"/>
          </a:xfrm>
          <a:prstGeom prst="rect">
            <a:avLst/>
          </a:prstGeom>
          <a:noFill/>
          <a:ln>
            <a:noFill/>
          </a:ln>
        </p:spPr>
      </p:pic>
      <p:pic>
        <p:nvPicPr>
          <p:cNvPr id="390" name="Google Shape;390;p46"/>
          <p:cNvPicPr preferRelativeResize="0"/>
          <p:nvPr/>
        </p:nvPicPr>
        <p:blipFill rotWithShape="1">
          <a:blip r:embed="rId6">
            <a:alphaModFix/>
          </a:blip>
          <a:srcRect b="0" l="0" r="0" t="0"/>
          <a:stretch/>
        </p:blipFill>
        <p:spPr>
          <a:xfrm>
            <a:off x="623850" y="5100800"/>
            <a:ext cx="3463751" cy="1481725"/>
          </a:xfrm>
          <a:prstGeom prst="rect">
            <a:avLst/>
          </a:prstGeom>
          <a:noFill/>
          <a:ln>
            <a:noFill/>
          </a:ln>
        </p:spPr>
      </p:pic>
      <p:pic>
        <p:nvPicPr>
          <p:cNvPr id="391" name="Google Shape;391;p46"/>
          <p:cNvPicPr preferRelativeResize="0"/>
          <p:nvPr/>
        </p:nvPicPr>
        <p:blipFill rotWithShape="1">
          <a:blip r:embed="rId7">
            <a:alphaModFix/>
          </a:blip>
          <a:srcRect b="0" l="0" r="0" t="0"/>
          <a:stretch/>
        </p:blipFill>
        <p:spPr>
          <a:xfrm>
            <a:off x="6604400" y="880650"/>
            <a:ext cx="4664900" cy="3270376"/>
          </a:xfrm>
          <a:prstGeom prst="rect">
            <a:avLst/>
          </a:prstGeom>
          <a:noFill/>
          <a:ln>
            <a:noFill/>
          </a:ln>
        </p:spPr>
      </p:pic>
      <p:pic>
        <p:nvPicPr>
          <p:cNvPr id="392" name="Google Shape;392;p46"/>
          <p:cNvPicPr preferRelativeResize="0"/>
          <p:nvPr/>
        </p:nvPicPr>
        <p:blipFill rotWithShape="1">
          <a:blip r:embed="rId8">
            <a:alphaModFix/>
          </a:blip>
          <a:srcRect b="0" l="0" r="0" t="0"/>
          <a:stretch/>
        </p:blipFill>
        <p:spPr>
          <a:xfrm>
            <a:off x="5900325" y="4227225"/>
            <a:ext cx="5870101" cy="2560013"/>
          </a:xfrm>
          <a:prstGeom prst="rect">
            <a:avLst/>
          </a:prstGeom>
          <a:noFill/>
          <a:ln>
            <a:noFill/>
          </a:ln>
        </p:spPr>
      </p:pic>
      <p:sp>
        <p:nvSpPr>
          <p:cNvPr id="393" name="Google Shape;393;p46"/>
          <p:cNvSpPr txBox="1"/>
          <p:nvPr/>
        </p:nvSpPr>
        <p:spPr>
          <a:xfrm>
            <a:off x="1652622" y="6582525"/>
            <a:ext cx="17589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600" u="none" cap="none" strike="noStrike">
                <a:solidFill>
                  <a:srgbClr val="000000"/>
                </a:solidFill>
                <a:latin typeface="Arial"/>
                <a:ea typeface="Arial"/>
                <a:cs typeface="Arial"/>
                <a:sym typeface="Arial"/>
              </a:rPr>
              <a:t>Image credit - Humam Abo Alraja @ Medium</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O(log n)</a:t>
            </a:r>
            <a:endParaRPr sz="2500"/>
          </a:p>
          <a:p>
            <a:pPr indent="0" lvl="0" marL="0" rtl="0" algn="l">
              <a:spcBef>
                <a:spcPts val="0"/>
              </a:spcBef>
              <a:spcAft>
                <a:spcPts val="0"/>
              </a:spcAft>
              <a:buClr>
                <a:schemeClr val="dk2"/>
              </a:buClr>
              <a:buSzPts val="6000"/>
              <a:buFont typeface="Georgia"/>
              <a:buNone/>
            </a:pPr>
            <a:r>
              <a:rPr lang="en-US" sz="1800"/>
              <a:t>Logarithmic Time (Binary Search)</a:t>
            </a:r>
            <a:endParaRPr sz="2500"/>
          </a:p>
        </p:txBody>
      </p:sp>
      <p:pic>
        <p:nvPicPr>
          <p:cNvPr id="399" name="Google Shape;399;p47"/>
          <p:cNvPicPr preferRelativeResize="0"/>
          <p:nvPr/>
        </p:nvPicPr>
        <p:blipFill rotWithShape="1">
          <a:blip r:embed="rId3">
            <a:alphaModFix/>
          </a:blip>
          <a:srcRect b="0" l="0" r="0" t="0"/>
          <a:stretch/>
        </p:blipFill>
        <p:spPr>
          <a:xfrm>
            <a:off x="950850" y="1929950"/>
            <a:ext cx="5081997" cy="3455749"/>
          </a:xfrm>
          <a:prstGeom prst="rect">
            <a:avLst/>
          </a:prstGeom>
          <a:noFill/>
          <a:ln>
            <a:noFill/>
          </a:ln>
        </p:spPr>
      </p:pic>
      <p:pic>
        <p:nvPicPr>
          <p:cNvPr id="400" name="Google Shape;400;p47"/>
          <p:cNvPicPr preferRelativeResize="0"/>
          <p:nvPr/>
        </p:nvPicPr>
        <p:blipFill rotWithShape="1">
          <a:blip r:embed="rId4">
            <a:alphaModFix/>
          </a:blip>
          <a:srcRect b="0" l="0" r="0" t="0"/>
          <a:stretch/>
        </p:blipFill>
        <p:spPr>
          <a:xfrm>
            <a:off x="6317725" y="1836150"/>
            <a:ext cx="4806175" cy="3549550"/>
          </a:xfrm>
          <a:prstGeom prst="rect">
            <a:avLst/>
          </a:prstGeom>
          <a:noFill/>
          <a:ln>
            <a:noFill/>
          </a:ln>
        </p:spPr>
      </p:pic>
      <p:sp>
        <p:nvSpPr>
          <p:cNvPr id="401" name="Google Shape;401;p47"/>
          <p:cNvSpPr txBox="1"/>
          <p:nvPr/>
        </p:nvSpPr>
        <p:spPr>
          <a:xfrm>
            <a:off x="9719963" y="9989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https://www.log2base2.com/</a:t>
            </a:r>
            <a:endParaRPr b="0" i="0" sz="800" u="none" cap="none" strike="noStrike">
              <a:solidFill>
                <a:srgbClr val="000000"/>
              </a:solidFill>
              <a:latin typeface="Arial"/>
              <a:ea typeface="Arial"/>
              <a:cs typeface="Arial"/>
              <a:sym typeface="Arial"/>
            </a:endParaRPr>
          </a:p>
        </p:txBody>
      </p:sp>
      <p:sp>
        <p:nvSpPr>
          <p:cNvPr id="402" name="Google Shape;402;p47"/>
          <p:cNvSpPr txBox="1"/>
          <p:nvPr/>
        </p:nvSpPr>
        <p:spPr>
          <a:xfrm>
            <a:off x="461550" y="5385700"/>
            <a:ext cx="10762500" cy="1459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00"/>
              <a:buFont typeface="Arial"/>
              <a:buNone/>
            </a:pPr>
            <a:r>
              <a:rPr b="1" i="0" lang="en-US" sz="1300" u="none" cap="none" strike="noStrike">
                <a:solidFill>
                  <a:srgbClr val="232629"/>
                </a:solidFill>
                <a:highlight>
                  <a:srgbClr val="FFFFFF"/>
                </a:highlight>
                <a:latin typeface="Arial"/>
                <a:ea typeface="Arial"/>
                <a:cs typeface="Arial"/>
                <a:sym typeface="Arial"/>
              </a:rPr>
              <a:t>O(log N) </a:t>
            </a:r>
            <a:r>
              <a:rPr b="0" i="0" lang="en-US" sz="1300" u="none" cap="none" strike="noStrike">
                <a:solidFill>
                  <a:srgbClr val="232629"/>
                </a:solidFill>
                <a:highlight>
                  <a:srgbClr val="FFFFFF"/>
                </a:highlight>
                <a:latin typeface="Arial"/>
                <a:ea typeface="Arial"/>
                <a:cs typeface="Arial"/>
                <a:sym typeface="Arial"/>
              </a:rPr>
              <a:t>basically means time goes up linearly while the n goes up exponentially. So if it takes 1 second to compute 10 elements, it will take 2 seconds to compute 100 elements, 3 seconds to compute 1000 elements, and so on.</a:t>
            </a:r>
            <a:endParaRPr b="0" i="0" sz="1300" u="none" cap="none" strike="noStrike">
              <a:solidFill>
                <a:srgbClr val="232629"/>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US" sz="1300" u="none" cap="none" strike="noStrike">
                <a:solidFill>
                  <a:srgbClr val="232629"/>
                </a:solidFill>
                <a:highlight>
                  <a:srgbClr val="FFFFFF"/>
                </a:highlight>
                <a:latin typeface="Arial"/>
                <a:ea typeface="Arial"/>
                <a:cs typeface="Arial"/>
                <a:sym typeface="Arial"/>
              </a:rPr>
              <a:t>​It is </a:t>
            </a:r>
            <a:r>
              <a:rPr b="1" i="0" lang="en-US" sz="1300" u="none" cap="none" strike="noStrike">
                <a:solidFill>
                  <a:srgbClr val="232629"/>
                </a:solidFill>
                <a:highlight>
                  <a:srgbClr val="FFFFFF"/>
                </a:highlight>
                <a:latin typeface="Arial"/>
                <a:ea typeface="Arial"/>
                <a:cs typeface="Arial"/>
                <a:sym typeface="Arial"/>
              </a:rPr>
              <a:t>O(log n)</a:t>
            </a:r>
            <a:r>
              <a:rPr b="0" i="0" lang="en-US" sz="1300" u="none" cap="none" strike="noStrike">
                <a:solidFill>
                  <a:srgbClr val="232629"/>
                </a:solidFill>
                <a:highlight>
                  <a:srgbClr val="FFFFFF"/>
                </a:highlight>
                <a:latin typeface="Arial"/>
                <a:ea typeface="Arial"/>
                <a:cs typeface="Arial"/>
                <a:sym typeface="Arial"/>
              </a:rPr>
              <a:t> when we do divide and conquer type of algorithms e.g binary search. Another example is quicksort where each time we divide the array into two parts and each time it takes O(N) time to find a pivot element. Hence it N O(log N)</a:t>
            </a:r>
            <a:endParaRPr b="0" i="0" sz="1300" u="none" cap="none" strike="noStrike">
              <a:solidFill>
                <a:srgbClr val="232629"/>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O(log n)</a:t>
            </a:r>
            <a:endParaRPr sz="2500"/>
          </a:p>
          <a:p>
            <a:pPr indent="0" lvl="0" marL="0" rtl="0" algn="l">
              <a:spcBef>
                <a:spcPts val="0"/>
              </a:spcBef>
              <a:spcAft>
                <a:spcPts val="0"/>
              </a:spcAft>
              <a:buClr>
                <a:schemeClr val="dk2"/>
              </a:buClr>
              <a:buSzPts val="6000"/>
              <a:buFont typeface="Georgia"/>
              <a:buNone/>
            </a:pPr>
            <a:r>
              <a:rPr lang="en-US" sz="1800"/>
              <a:t>Logarithmic Time</a:t>
            </a:r>
            <a:endParaRPr sz="2500"/>
          </a:p>
        </p:txBody>
      </p:sp>
      <p:pic>
        <p:nvPicPr>
          <p:cNvPr id="408" name="Google Shape;408;p48"/>
          <p:cNvPicPr preferRelativeResize="0"/>
          <p:nvPr/>
        </p:nvPicPr>
        <p:blipFill rotWithShape="1">
          <a:blip r:embed="rId3">
            <a:alphaModFix/>
          </a:blip>
          <a:srcRect b="0" l="0" r="0" t="0"/>
          <a:stretch/>
        </p:blipFill>
        <p:spPr>
          <a:xfrm>
            <a:off x="6085900" y="1604100"/>
            <a:ext cx="4050650" cy="1514375"/>
          </a:xfrm>
          <a:prstGeom prst="rect">
            <a:avLst/>
          </a:prstGeom>
          <a:noFill/>
          <a:ln>
            <a:noFill/>
          </a:ln>
        </p:spPr>
      </p:pic>
      <p:sp>
        <p:nvSpPr>
          <p:cNvPr id="409" name="Google Shape;409;p48"/>
          <p:cNvSpPr txBox="1"/>
          <p:nvPr/>
        </p:nvSpPr>
        <p:spPr>
          <a:xfrm>
            <a:off x="6085900" y="3289200"/>
            <a:ext cx="51486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1:		i = 1 * 2 = 2 = 2^1</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2:		i = 2 * 2 = 4 = 2^2</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3:		i = 4 * 2 = 8 = 2^3</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4:		i = 8 * 2 = 16 = 2^4</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Let’s assume,   i = n+1 (when loop terminates) at step k</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k		i = n+1 = 2^k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Apply log base 2 on both sides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log (n+1) = log (2^k)	=&gt; k = log (n+1)</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Therefore, number of steps </a:t>
            </a:r>
            <a:r>
              <a:rPr b="0" i="0" lang="en-US" u="none" cap="none" strike="noStrike">
                <a:solidFill>
                  <a:srgbClr val="666666"/>
                </a:solidFill>
                <a:highlight>
                  <a:srgbClr val="FFFFFF"/>
                </a:highlight>
                <a:latin typeface="Arial"/>
                <a:ea typeface="Arial"/>
                <a:cs typeface="Arial"/>
                <a:sym typeface="Arial"/>
              </a:rPr>
              <a:t>≈ </a:t>
            </a:r>
            <a:r>
              <a:rPr b="1" i="0" lang="en-US" u="none" cap="none" strike="noStrike">
                <a:solidFill>
                  <a:srgbClr val="000000"/>
                </a:solidFill>
                <a:latin typeface="Arial"/>
                <a:ea typeface="Arial"/>
                <a:cs typeface="Arial"/>
                <a:sym typeface="Arial"/>
              </a:rPr>
              <a:t>O (log n) </a:t>
            </a:r>
            <a:r>
              <a:rPr b="0" i="0" lang="en-US" u="none" cap="none" strike="noStrike">
                <a:solidFill>
                  <a:srgbClr val="000000"/>
                </a:solidFill>
                <a:latin typeface="Arial"/>
                <a:ea typeface="Arial"/>
                <a:cs typeface="Arial"/>
                <a:sym typeface="Arial"/>
              </a:rPr>
              <a:t>(base 2)</a:t>
            </a:r>
            <a:endParaRPr b="0" i="0" u="none" cap="none" strike="noStrike">
              <a:solidFill>
                <a:srgbClr val="000000"/>
              </a:solidFill>
              <a:latin typeface="Arial"/>
              <a:ea typeface="Arial"/>
              <a:cs typeface="Arial"/>
              <a:sym typeface="Arial"/>
            </a:endParaRPr>
          </a:p>
        </p:txBody>
      </p:sp>
      <p:pic>
        <p:nvPicPr>
          <p:cNvPr id="410" name="Google Shape;410;p48"/>
          <p:cNvPicPr preferRelativeResize="0"/>
          <p:nvPr/>
        </p:nvPicPr>
        <p:blipFill rotWithShape="1">
          <a:blip r:embed="rId4">
            <a:alphaModFix/>
          </a:blip>
          <a:srcRect b="0" l="0" r="0" t="0"/>
          <a:stretch/>
        </p:blipFill>
        <p:spPr>
          <a:xfrm>
            <a:off x="431975" y="1923900"/>
            <a:ext cx="4377225" cy="1194574"/>
          </a:xfrm>
          <a:prstGeom prst="rect">
            <a:avLst/>
          </a:prstGeom>
          <a:noFill/>
          <a:ln cap="flat" cmpd="sng" w="9525">
            <a:solidFill>
              <a:srgbClr val="595959"/>
            </a:solidFill>
            <a:prstDash val="solid"/>
            <a:round/>
            <a:headEnd len="sm" w="sm" type="none"/>
            <a:tailEnd len="sm" w="sm" type="none"/>
          </a:ln>
        </p:spPr>
      </p:pic>
      <p:sp>
        <p:nvSpPr>
          <p:cNvPr id="411" name="Google Shape;411;p48"/>
          <p:cNvSpPr txBox="1"/>
          <p:nvPr/>
        </p:nvSpPr>
        <p:spPr>
          <a:xfrm>
            <a:off x="431975" y="3289200"/>
            <a:ext cx="47586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1:		i = k = k * m^0</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2:		i = k * m = k * m^1</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3:		i = k * m * m = k * m^2</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4:		i = k * m * m * m = k * m^3</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Let’s assume,   i = n (when loop terminates) at step 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Step s		i = n = k * m^(s-1)  =&gt; (n/k) = m^(s-1)</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Apply log base m on both sides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log (n/k) = (s-1)		=&gt; s = log (n/k) + 1</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Therefore, number of steps </a:t>
            </a:r>
            <a:r>
              <a:rPr b="0" i="0" lang="en-US" u="none" cap="none" strike="noStrike">
                <a:solidFill>
                  <a:srgbClr val="666666"/>
                </a:solidFill>
                <a:highlight>
                  <a:srgbClr val="FFFFFF"/>
                </a:highlight>
                <a:latin typeface="Arial"/>
                <a:ea typeface="Arial"/>
                <a:cs typeface="Arial"/>
                <a:sym typeface="Arial"/>
              </a:rPr>
              <a:t>≈ </a:t>
            </a:r>
            <a:r>
              <a:rPr b="1" i="0" lang="en-US" u="none" cap="none" strike="noStrike">
                <a:solidFill>
                  <a:srgbClr val="000000"/>
                </a:solidFill>
                <a:latin typeface="Arial"/>
                <a:ea typeface="Arial"/>
                <a:cs typeface="Arial"/>
                <a:sym typeface="Arial"/>
              </a:rPr>
              <a:t>O (log n/k) </a:t>
            </a:r>
            <a:r>
              <a:rPr b="0" i="0" lang="en-US" u="none" cap="none" strike="noStrike">
                <a:solidFill>
                  <a:srgbClr val="000000"/>
                </a:solidFill>
                <a:latin typeface="Arial"/>
                <a:ea typeface="Arial"/>
                <a:cs typeface="Arial"/>
                <a:sym typeface="Arial"/>
              </a:rPr>
              <a:t>(base m)</a:t>
            </a:r>
            <a:endParaRPr b="0" i="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O(n)</a:t>
            </a:r>
            <a:endParaRPr sz="2500"/>
          </a:p>
          <a:p>
            <a:pPr indent="0" lvl="0" marL="0" rtl="0" algn="l">
              <a:spcBef>
                <a:spcPts val="0"/>
              </a:spcBef>
              <a:spcAft>
                <a:spcPts val="0"/>
              </a:spcAft>
              <a:buClr>
                <a:schemeClr val="dk2"/>
              </a:buClr>
              <a:buSzPts val="6000"/>
              <a:buFont typeface="Georgia"/>
              <a:buNone/>
            </a:pPr>
            <a:r>
              <a:rPr lang="en-US" sz="1800"/>
              <a:t>Linear</a:t>
            </a:r>
            <a:r>
              <a:rPr lang="en-US" sz="1800"/>
              <a:t> Time - Simple For Loops</a:t>
            </a:r>
            <a:endParaRPr sz="2500"/>
          </a:p>
        </p:txBody>
      </p:sp>
      <p:sp>
        <p:nvSpPr>
          <p:cNvPr id="417" name="Google Shape;417;p49"/>
          <p:cNvSpPr txBox="1"/>
          <p:nvPr/>
        </p:nvSpPr>
        <p:spPr>
          <a:xfrm>
            <a:off x="337350" y="1928650"/>
            <a:ext cx="44478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lang="en-US">
                <a:solidFill>
                  <a:srgbClr val="202122"/>
                </a:solidFill>
                <a:highlight>
                  <a:srgbClr val="FFFFFF"/>
                </a:highlight>
              </a:rPr>
              <a:t>The running time of an algorithm grows in proportion to the size of input.</a:t>
            </a:r>
            <a:r>
              <a:rPr b="0" i="0" lang="en-US" u="none" cap="none" strike="noStrike">
                <a:solidFill>
                  <a:srgbClr val="202122"/>
                </a:solidFill>
                <a:highlight>
                  <a:srgbClr val="FFFFFF"/>
                </a:highlight>
                <a:latin typeface="Arial"/>
                <a:ea typeface="Arial"/>
                <a:cs typeface="Arial"/>
                <a:sym typeface="Arial"/>
              </a:rPr>
              <a:t>Following for loop prints the number from 0 to n:</a:t>
            </a:r>
            <a:endParaRPr b="0" i="0" u="none" cap="none" strike="noStrike">
              <a:solidFill>
                <a:srgbClr val="202122"/>
              </a:solidFill>
              <a:highlight>
                <a:srgbClr val="FFFFFF"/>
              </a:highlight>
              <a:latin typeface="Arial"/>
              <a:ea typeface="Arial"/>
              <a:cs typeface="Arial"/>
              <a:sym typeface="Arial"/>
            </a:endParaRPr>
          </a:p>
        </p:txBody>
      </p:sp>
      <p:sp>
        <p:nvSpPr>
          <p:cNvPr id="418" name="Google Shape;418;p49"/>
          <p:cNvSpPr txBox="1"/>
          <p:nvPr/>
        </p:nvSpPr>
        <p:spPr>
          <a:xfrm>
            <a:off x="1418250" y="62424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Michael Sambol</a:t>
            </a:r>
            <a:endParaRPr b="0" i="0" sz="800" u="none" cap="none" strike="noStrike">
              <a:solidFill>
                <a:srgbClr val="000000"/>
              </a:solidFill>
              <a:latin typeface="Arial"/>
              <a:ea typeface="Arial"/>
              <a:cs typeface="Arial"/>
              <a:sym typeface="Arial"/>
            </a:endParaRPr>
          </a:p>
        </p:txBody>
      </p:sp>
      <p:pic>
        <p:nvPicPr>
          <p:cNvPr id="419" name="Google Shape;419;p49"/>
          <p:cNvPicPr preferRelativeResize="0"/>
          <p:nvPr/>
        </p:nvPicPr>
        <p:blipFill rotWithShape="1">
          <a:blip r:embed="rId3">
            <a:alphaModFix/>
          </a:blip>
          <a:srcRect b="0" l="0" r="0" t="0"/>
          <a:stretch/>
        </p:blipFill>
        <p:spPr>
          <a:xfrm>
            <a:off x="1004325" y="3024037"/>
            <a:ext cx="2145050" cy="1284675"/>
          </a:xfrm>
          <a:prstGeom prst="rect">
            <a:avLst/>
          </a:prstGeom>
          <a:noFill/>
          <a:ln>
            <a:noFill/>
          </a:ln>
        </p:spPr>
      </p:pic>
      <p:pic>
        <p:nvPicPr>
          <p:cNvPr id="420" name="Google Shape;420;p49"/>
          <p:cNvPicPr preferRelativeResize="0"/>
          <p:nvPr/>
        </p:nvPicPr>
        <p:blipFill rotWithShape="1">
          <a:blip r:embed="rId4">
            <a:alphaModFix/>
          </a:blip>
          <a:srcRect b="0" l="0" r="0" t="0"/>
          <a:stretch/>
        </p:blipFill>
        <p:spPr>
          <a:xfrm>
            <a:off x="474175" y="4508300"/>
            <a:ext cx="3510650" cy="1721800"/>
          </a:xfrm>
          <a:prstGeom prst="rect">
            <a:avLst/>
          </a:prstGeom>
          <a:noFill/>
          <a:ln>
            <a:noFill/>
          </a:ln>
        </p:spPr>
      </p:pic>
      <p:sp>
        <p:nvSpPr>
          <p:cNvPr id="421" name="Google Shape;421;p49"/>
          <p:cNvSpPr txBox="1"/>
          <p:nvPr/>
        </p:nvSpPr>
        <p:spPr>
          <a:xfrm>
            <a:off x="4195125" y="4797175"/>
            <a:ext cx="2893800" cy="1535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b="0" i="0" lang="en-US" sz="1300" u="none" cap="none" strike="noStrike">
                <a:solidFill>
                  <a:srgbClr val="202122"/>
                </a:solidFill>
                <a:highlight>
                  <a:srgbClr val="FFFFFF"/>
                </a:highlight>
                <a:latin typeface="Arial"/>
                <a:ea typeface="Arial"/>
                <a:cs typeface="Arial"/>
                <a:sym typeface="Arial"/>
              </a:rPr>
              <a:t>During the summation, we drop low-order term. When n gets large, the time it takes to compute the value of y is meaningless.</a:t>
            </a:r>
            <a:endParaRPr b="0" i="0" sz="1300" u="none" cap="none" strike="noStrike">
              <a:solidFill>
                <a:srgbClr val="202122"/>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050"/>
              <a:buFont typeface="Arial"/>
              <a:buNone/>
            </a:pPr>
            <a:r>
              <a:rPr b="0" i="0" lang="en-US" sz="1300" u="none" cap="none" strike="noStrike">
                <a:solidFill>
                  <a:srgbClr val="202122"/>
                </a:solidFill>
                <a:highlight>
                  <a:srgbClr val="FFFFFF"/>
                </a:highlight>
                <a:latin typeface="Arial"/>
                <a:ea typeface="Arial"/>
                <a:cs typeface="Arial"/>
                <a:sym typeface="Arial"/>
              </a:rPr>
              <a:t>In this example, the for loop dominates the run time.</a:t>
            </a:r>
            <a:endParaRPr b="0" i="0" sz="1300" u="none" cap="none" strike="noStrike">
              <a:solidFill>
                <a:srgbClr val="202122"/>
              </a:solidFill>
              <a:highlight>
                <a:srgbClr val="FFFFFF"/>
              </a:highlight>
              <a:latin typeface="Arial"/>
              <a:ea typeface="Arial"/>
              <a:cs typeface="Arial"/>
              <a:sym typeface="Arial"/>
            </a:endParaRPr>
          </a:p>
        </p:txBody>
      </p:sp>
      <p:pic>
        <p:nvPicPr>
          <p:cNvPr id="422" name="Google Shape;422;p49"/>
          <p:cNvPicPr preferRelativeResize="0"/>
          <p:nvPr/>
        </p:nvPicPr>
        <p:blipFill rotWithShape="1">
          <a:blip r:embed="rId5">
            <a:alphaModFix/>
          </a:blip>
          <a:srcRect b="24149" l="0" r="0" t="27034"/>
          <a:stretch/>
        </p:blipFill>
        <p:spPr>
          <a:xfrm>
            <a:off x="6368450" y="978700"/>
            <a:ext cx="5711525" cy="2091150"/>
          </a:xfrm>
          <a:prstGeom prst="rect">
            <a:avLst/>
          </a:prstGeom>
          <a:noFill/>
          <a:ln>
            <a:noFill/>
          </a:ln>
        </p:spPr>
      </p:pic>
      <p:pic>
        <p:nvPicPr>
          <p:cNvPr id="423" name="Google Shape;423;p49"/>
          <p:cNvPicPr preferRelativeResize="0"/>
          <p:nvPr/>
        </p:nvPicPr>
        <p:blipFill rotWithShape="1">
          <a:blip r:embed="rId6">
            <a:alphaModFix/>
          </a:blip>
          <a:srcRect b="0" l="0" r="0" t="0"/>
          <a:stretch/>
        </p:blipFill>
        <p:spPr>
          <a:xfrm>
            <a:off x="7967046" y="3167049"/>
            <a:ext cx="3199754" cy="3383151"/>
          </a:xfrm>
          <a:prstGeom prst="rect">
            <a:avLst/>
          </a:prstGeom>
          <a:noFill/>
          <a:ln>
            <a:noFill/>
          </a:ln>
        </p:spPr>
      </p:pic>
      <p:sp>
        <p:nvSpPr>
          <p:cNvPr id="424" name="Google Shape;424;p49"/>
          <p:cNvSpPr txBox="1"/>
          <p:nvPr/>
        </p:nvSpPr>
        <p:spPr>
          <a:xfrm>
            <a:off x="8483325" y="65502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https://scienceaid.net/</a:t>
            </a:r>
            <a:endParaRPr b="0" i="0" sz="800" u="none" cap="none" strike="noStrike">
              <a:solidFill>
                <a:srgbClr val="000000"/>
              </a:solidFill>
              <a:latin typeface="Arial"/>
              <a:ea typeface="Arial"/>
              <a:cs typeface="Arial"/>
              <a:sym typeface="Arial"/>
            </a:endParaRPr>
          </a:p>
        </p:txBody>
      </p:sp>
      <p:sp>
        <p:nvSpPr>
          <p:cNvPr id="425" name="Google Shape;425;p49"/>
          <p:cNvSpPr/>
          <p:nvPr/>
        </p:nvSpPr>
        <p:spPr>
          <a:xfrm>
            <a:off x="4283550" y="2924475"/>
            <a:ext cx="2821800" cy="1676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49"/>
          <p:cNvSpPr txBox="1"/>
          <p:nvPr/>
        </p:nvSpPr>
        <p:spPr>
          <a:xfrm>
            <a:off x="4340250" y="2975475"/>
            <a:ext cx="2619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US" sz="1000"/>
              <a:t>Search through an unsorted array for a number</a:t>
            </a:r>
            <a:endParaRPr sz="1000"/>
          </a:p>
          <a:p>
            <a:pPr indent="-292100" lvl="0" marL="457200" rtl="0" algn="l">
              <a:lnSpc>
                <a:spcPct val="115000"/>
              </a:lnSpc>
              <a:spcBef>
                <a:spcPts val="0"/>
              </a:spcBef>
              <a:spcAft>
                <a:spcPts val="0"/>
              </a:spcAft>
              <a:buSzPts val="1000"/>
              <a:buChar char="●"/>
            </a:pPr>
            <a:r>
              <a:rPr lang="en-US" sz="1000"/>
              <a:t>Sum all the numbers in an array</a:t>
            </a:r>
            <a:endParaRPr sz="1000"/>
          </a:p>
          <a:p>
            <a:pPr indent="-292100" lvl="0" marL="457200" rtl="0" algn="l">
              <a:lnSpc>
                <a:spcPct val="115000"/>
              </a:lnSpc>
              <a:spcBef>
                <a:spcPts val="0"/>
              </a:spcBef>
              <a:spcAft>
                <a:spcPts val="0"/>
              </a:spcAft>
              <a:buSzPts val="1000"/>
              <a:buChar char="●"/>
            </a:pPr>
            <a:r>
              <a:rPr lang="en-US" sz="1000"/>
              <a:t>Access a single number in a LinkedList by index</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O(n log n)</a:t>
            </a:r>
            <a:endParaRPr sz="2500"/>
          </a:p>
          <a:p>
            <a:pPr indent="0" lvl="0" marL="0" rtl="0" algn="l">
              <a:spcBef>
                <a:spcPts val="0"/>
              </a:spcBef>
              <a:spcAft>
                <a:spcPts val="0"/>
              </a:spcAft>
              <a:buClr>
                <a:schemeClr val="dk2"/>
              </a:buClr>
              <a:buSzPts val="6000"/>
              <a:buFont typeface="Georgia"/>
              <a:buNone/>
            </a:pPr>
            <a:r>
              <a:rPr lang="en-US" sz="1800"/>
              <a:t>Linearithmic Time </a:t>
            </a:r>
            <a:endParaRPr sz="2500"/>
          </a:p>
        </p:txBody>
      </p:sp>
      <p:sp>
        <p:nvSpPr>
          <p:cNvPr id="432" name="Google Shape;432;p50"/>
          <p:cNvSpPr txBox="1"/>
          <p:nvPr/>
        </p:nvSpPr>
        <p:spPr>
          <a:xfrm>
            <a:off x="8351775" y="47685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https://towardsdatascience.com/</a:t>
            </a:r>
            <a:endParaRPr b="0" i="0" sz="800" u="none" cap="none" strike="noStrike">
              <a:solidFill>
                <a:srgbClr val="000000"/>
              </a:solidFill>
              <a:latin typeface="Arial"/>
              <a:ea typeface="Arial"/>
              <a:cs typeface="Arial"/>
              <a:sym typeface="Arial"/>
            </a:endParaRPr>
          </a:p>
        </p:txBody>
      </p:sp>
      <p:sp>
        <p:nvSpPr>
          <p:cNvPr id="433" name="Google Shape;433;p50"/>
          <p:cNvSpPr/>
          <p:nvPr/>
        </p:nvSpPr>
        <p:spPr>
          <a:xfrm>
            <a:off x="4435950" y="5036625"/>
            <a:ext cx="2821800" cy="1676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50"/>
          <p:cNvSpPr txBox="1"/>
          <p:nvPr/>
        </p:nvSpPr>
        <p:spPr>
          <a:xfrm>
            <a:off x="4492650" y="5087625"/>
            <a:ext cx="26199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0" lvl="0" marL="0" rtl="0" algn="l">
              <a:lnSpc>
                <a:spcPct val="115000"/>
              </a:lnSpc>
              <a:spcBef>
                <a:spcPts val="0"/>
              </a:spcBef>
              <a:spcAft>
                <a:spcPts val="0"/>
              </a:spcAft>
              <a:buNone/>
            </a:pPr>
            <a:r>
              <a:rPr lang="en-US" sz="1000"/>
              <a:t>Sort an an array with QuickSort or Merge Sort. When recursion is involved, calculating the running time can be complicated. You can often work out a sample case to estimate what the running time will be.</a:t>
            </a:r>
            <a:endParaRPr sz="1000"/>
          </a:p>
        </p:txBody>
      </p:sp>
      <p:pic>
        <p:nvPicPr>
          <p:cNvPr id="435" name="Google Shape;435;p50"/>
          <p:cNvPicPr preferRelativeResize="0"/>
          <p:nvPr/>
        </p:nvPicPr>
        <p:blipFill>
          <a:blip r:embed="rId3">
            <a:alphaModFix/>
          </a:blip>
          <a:stretch>
            <a:fillRect/>
          </a:stretch>
        </p:blipFill>
        <p:spPr>
          <a:xfrm>
            <a:off x="5487675" y="990026"/>
            <a:ext cx="5107175" cy="3778475"/>
          </a:xfrm>
          <a:prstGeom prst="rect">
            <a:avLst/>
          </a:prstGeom>
          <a:noFill/>
          <a:ln>
            <a:noFill/>
          </a:ln>
        </p:spPr>
      </p:pic>
      <p:sp>
        <p:nvSpPr>
          <p:cNvPr id="436" name="Google Shape;436;p50"/>
          <p:cNvSpPr txBox="1"/>
          <p:nvPr/>
        </p:nvSpPr>
        <p:spPr>
          <a:xfrm>
            <a:off x="337350" y="1977250"/>
            <a:ext cx="48741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US" sz="1200"/>
              <a:t>Linearithmic runtime refers to an algorithm whose time complexity grows in a near-linear fashion with the size of the input data.</a:t>
            </a:r>
            <a:endParaRPr sz="1200"/>
          </a:p>
          <a:p>
            <a:pPr indent="-304800" lvl="0" marL="457200" rtl="0" algn="l">
              <a:spcBef>
                <a:spcPts val="0"/>
              </a:spcBef>
              <a:spcAft>
                <a:spcPts val="0"/>
              </a:spcAft>
              <a:buSzPts val="1200"/>
              <a:buChar char="●"/>
            </a:pPr>
            <a:r>
              <a:rPr lang="en-US" sz="1200"/>
              <a:t>Algorithms with linearithmic runtime are faster than those with quadratic (O(n^2)) or cubic (O(n^3)) runtimes but slower than linear (O(n)) algorithms.</a:t>
            </a:r>
            <a:endParaRPr sz="1200"/>
          </a:p>
          <a:p>
            <a:pPr indent="-304800" lvl="0" marL="457200" rtl="0" algn="l">
              <a:spcBef>
                <a:spcPts val="0"/>
              </a:spcBef>
              <a:spcAft>
                <a:spcPts val="0"/>
              </a:spcAft>
              <a:buSzPts val="1200"/>
              <a:buChar char="●"/>
            </a:pPr>
            <a:r>
              <a:rPr lang="en-US" sz="1200"/>
              <a:t>Linearithmic algorithms are commonly used in sorting and searching tasks, divide-and-conquer algorithms, and various tree-based data structures like balanced binary search trees.</a:t>
            </a:r>
            <a:endParaRPr sz="1200"/>
          </a:p>
        </p:txBody>
      </p:sp>
      <p:pic>
        <p:nvPicPr>
          <p:cNvPr id="437" name="Google Shape;437;p50"/>
          <p:cNvPicPr preferRelativeResize="0"/>
          <p:nvPr/>
        </p:nvPicPr>
        <p:blipFill>
          <a:blip r:embed="rId4">
            <a:alphaModFix/>
          </a:blip>
          <a:stretch>
            <a:fillRect/>
          </a:stretch>
        </p:blipFill>
        <p:spPr>
          <a:xfrm>
            <a:off x="328025" y="3929275"/>
            <a:ext cx="3978749" cy="26898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O(n^2)</a:t>
            </a:r>
            <a:endParaRPr sz="2500"/>
          </a:p>
          <a:p>
            <a:pPr indent="0" lvl="0" marL="0" rtl="0" algn="l">
              <a:spcBef>
                <a:spcPts val="0"/>
              </a:spcBef>
              <a:spcAft>
                <a:spcPts val="0"/>
              </a:spcAft>
              <a:buClr>
                <a:schemeClr val="dk2"/>
              </a:buClr>
              <a:buSzPts val="6000"/>
              <a:buFont typeface="Georgia"/>
              <a:buNone/>
            </a:pPr>
            <a:r>
              <a:rPr lang="en-US" sz="1800"/>
              <a:t>Quadratic</a:t>
            </a:r>
            <a:r>
              <a:rPr lang="en-US" sz="1800"/>
              <a:t> Time</a:t>
            </a:r>
            <a:endParaRPr sz="2500"/>
          </a:p>
        </p:txBody>
      </p:sp>
      <p:sp>
        <p:nvSpPr>
          <p:cNvPr id="443" name="Google Shape;443;p51"/>
          <p:cNvSpPr txBox="1"/>
          <p:nvPr/>
        </p:nvSpPr>
        <p:spPr>
          <a:xfrm>
            <a:off x="451700" y="2136200"/>
            <a:ext cx="5773500" cy="845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50"/>
              <a:buFont typeface="Arial"/>
              <a:buNone/>
            </a:pPr>
            <a:r>
              <a:rPr lang="en-US" sz="1300">
                <a:solidFill>
                  <a:srgbClr val="202122"/>
                </a:solidFill>
                <a:highlight>
                  <a:srgbClr val="FFFFFF"/>
                </a:highlight>
              </a:rPr>
              <a:t>The algorithm's running time grows in proportion to the square of the input size, and is common when using nested-loops. </a:t>
            </a:r>
            <a:r>
              <a:rPr b="0" i="0" lang="en-US" sz="1300" u="none" cap="none" strike="noStrike">
                <a:solidFill>
                  <a:srgbClr val="202122"/>
                </a:solidFill>
                <a:highlight>
                  <a:srgbClr val="FFFFFF"/>
                </a:highlight>
                <a:latin typeface="Arial"/>
                <a:ea typeface="Arial"/>
                <a:cs typeface="Arial"/>
                <a:sym typeface="Arial"/>
              </a:rPr>
              <a:t>Here is a nested loop, which will be executed n x n:</a:t>
            </a:r>
            <a:endParaRPr b="0" i="0" sz="1300" u="none" cap="none" strike="noStrike">
              <a:solidFill>
                <a:srgbClr val="202122"/>
              </a:solidFill>
              <a:highlight>
                <a:srgbClr val="FFFFFF"/>
              </a:highlight>
              <a:latin typeface="Arial"/>
              <a:ea typeface="Arial"/>
              <a:cs typeface="Arial"/>
              <a:sym typeface="Arial"/>
            </a:endParaRPr>
          </a:p>
        </p:txBody>
      </p:sp>
      <p:sp>
        <p:nvSpPr>
          <p:cNvPr id="444" name="Google Shape;444;p51"/>
          <p:cNvSpPr txBox="1"/>
          <p:nvPr/>
        </p:nvSpPr>
        <p:spPr>
          <a:xfrm>
            <a:off x="919863" y="48810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Michael Sambol</a:t>
            </a:r>
            <a:endParaRPr b="0" i="0" sz="800" u="none" cap="none" strike="noStrike">
              <a:solidFill>
                <a:srgbClr val="000000"/>
              </a:solidFill>
              <a:latin typeface="Arial"/>
              <a:ea typeface="Arial"/>
              <a:cs typeface="Arial"/>
              <a:sym typeface="Arial"/>
            </a:endParaRPr>
          </a:p>
        </p:txBody>
      </p:sp>
      <p:pic>
        <p:nvPicPr>
          <p:cNvPr id="445" name="Google Shape;445;p51"/>
          <p:cNvPicPr preferRelativeResize="0"/>
          <p:nvPr/>
        </p:nvPicPr>
        <p:blipFill rotWithShape="1">
          <a:blip r:embed="rId3">
            <a:alphaModFix/>
          </a:blip>
          <a:srcRect b="0" l="0" r="0" t="0"/>
          <a:stretch/>
        </p:blipFill>
        <p:spPr>
          <a:xfrm>
            <a:off x="788150" y="3164122"/>
            <a:ext cx="2623725" cy="1682225"/>
          </a:xfrm>
          <a:prstGeom prst="rect">
            <a:avLst/>
          </a:prstGeom>
          <a:noFill/>
          <a:ln>
            <a:noFill/>
          </a:ln>
        </p:spPr>
      </p:pic>
      <p:pic>
        <p:nvPicPr>
          <p:cNvPr id="446" name="Google Shape;446;p51"/>
          <p:cNvPicPr preferRelativeResize="0"/>
          <p:nvPr/>
        </p:nvPicPr>
        <p:blipFill rotWithShape="1">
          <a:blip r:embed="rId4">
            <a:alphaModFix/>
          </a:blip>
          <a:srcRect b="0" l="0" r="0" t="0"/>
          <a:stretch/>
        </p:blipFill>
        <p:spPr>
          <a:xfrm>
            <a:off x="3538023" y="2872900"/>
            <a:ext cx="2500775" cy="1973450"/>
          </a:xfrm>
          <a:prstGeom prst="rect">
            <a:avLst/>
          </a:prstGeom>
          <a:noFill/>
          <a:ln>
            <a:noFill/>
          </a:ln>
        </p:spPr>
      </p:pic>
      <p:sp>
        <p:nvSpPr>
          <p:cNvPr id="447" name="Google Shape;447;p51"/>
          <p:cNvSpPr txBox="1"/>
          <p:nvPr/>
        </p:nvSpPr>
        <p:spPr>
          <a:xfrm>
            <a:off x="6498450" y="820925"/>
            <a:ext cx="35313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highlight>
                  <a:srgbClr val="CC0000"/>
                </a:highlight>
                <a:latin typeface="Arial"/>
                <a:ea typeface="Arial"/>
                <a:cs typeface="Arial"/>
                <a:sym typeface="Arial"/>
              </a:rPr>
              <a:t>Anatomy of Nested Loops</a:t>
            </a:r>
            <a:endParaRPr b="0" i="0" sz="1900" u="none" cap="none" strike="noStrike">
              <a:solidFill>
                <a:srgbClr val="FFFFFF"/>
              </a:solidFill>
              <a:highlight>
                <a:srgbClr val="CC0000"/>
              </a:highlight>
              <a:latin typeface="Arial"/>
              <a:ea typeface="Arial"/>
              <a:cs typeface="Arial"/>
              <a:sym typeface="Arial"/>
            </a:endParaRPr>
          </a:p>
        </p:txBody>
      </p:sp>
      <p:pic>
        <p:nvPicPr>
          <p:cNvPr id="448" name="Google Shape;448;p51"/>
          <p:cNvPicPr preferRelativeResize="0"/>
          <p:nvPr/>
        </p:nvPicPr>
        <p:blipFill rotWithShape="1">
          <a:blip r:embed="rId5">
            <a:alphaModFix/>
          </a:blip>
          <a:srcRect b="0" l="0" r="0" t="0"/>
          <a:stretch/>
        </p:blipFill>
        <p:spPr>
          <a:xfrm>
            <a:off x="6164950" y="1297925"/>
            <a:ext cx="4110851" cy="2156725"/>
          </a:xfrm>
          <a:prstGeom prst="rect">
            <a:avLst/>
          </a:prstGeom>
          <a:noFill/>
          <a:ln>
            <a:noFill/>
          </a:ln>
        </p:spPr>
      </p:pic>
      <p:sp>
        <p:nvSpPr>
          <p:cNvPr id="449" name="Google Shape;449;p51"/>
          <p:cNvSpPr/>
          <p:nvPr/>
        </p:nvSpPr>
        <p:spPr>
          <a:xfrm>
            <a:off x="6318875" y="5573100"/>
            <a:ext cx="3643200" cy="11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51"/>
          <p:cNvSpPr txBox="1"/>
          <p:nvPr/>
        </p:nvSpPr>
        <p:spPr>
          <a:xfrm>
            <a:off x="6472275" y="5727000"/>
            <a:ext cx="32331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US" sz="1000"/>
              <a:t>Printing the multiplication table for a list of numbers</a:t>
            </a:r>
            <a:endParaRPr sz="1000"/>
          </a:p>
          <a:p>
            <a:pPr indent="-292100" lvl="0" marL="457200" rtl="0" algn="l">
              <a:lnSpc>
                <a:spcPct val="115000"/>
              </a:lnSpc>
              <a:spcBef>
                <a:spcPts val="0"/>
              </a:spcBef>
              <a:spcAft>
                <a:spcPts val="0"/>
              </a:spcAft>
              <a:buSzPts val="1000"/>
              <a:buChar char="●"/>
            </a:pPr>
            <a:r>
              <a:rPr lang="en-US" sz="1000"/>
              <a:t>Insertion Sort</a:t>
            </a:r>
            <a:endParaRPr sz="1000"/>
          </a:p>
        </p:txBody>
      </p:sp>
      <p:sp>
        <p:nvSpPr>
          <p:cNvPr id="451" name="Google Shape;451;p51"/>
          <p:cNvSpPr txBox="1"/>
          <p:nvPr/>
        </p:nvSpPr>
        <p:spPr>
          <a:xfrm>
            <a:off x="451700" y="5272200"/>
            <a:ext cx="5587200" cy="183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1150">
                <a:solidFill>
                  <a:srgbClr val="333333"/>
                </a:solidFill>
              </a:rPr>
              <a:t>Some algorithms use nested loops where the outer loop goes through an input </a:t>
            </a:r>
            <a:r>
              <a:rPr i="1" lang="en-US" sz="1150">
                <a:solidFill>
                  <a:srgbClr val="333333"/>
                </a:solidFill>
              </a:rPr>
              <a:t>n</a:t>
            </a:r>
            <a:r>
              <a:rPr lang="en-US" sz="1150">
                <a:solidFill>
                  <a:srgbClr val="333333"/>
                </a:solidFill>
              </a:rPr>
              <a:t> while the inner loop goes through a different input </a:t>
            </a:r>
            <a:r>
              <a:rPr i="1" lang="en-US" sz="1150">
                <a:solidFill>
                  <a:srgbClr val="333333"/>
                </a:solidFill>
              </a:rPr>
              <a:t>m</a:t>
            </a:r>
            <a:r>
              <a:rPr lang="en-US" sz="1150">
                <a:solidFill>
                  <a:srgbClr val="333333"/>
                </a:solidFill>
              </a:rPr>
              <a:t>. The time complexity in such cases is O(nm). For example, while the above multiplication table compared a list of data to itself, in other cases you may want to compare all of one list </a:t>
            </a:r>
            <a:r>
              <a:rPr i="1" lang="en-US" sz="1150">
                <a:solidFill>
                  <a:srgbClr val="333333"/>
                </a:solidFill>
              </a:rPr>
              <a:t>n</a:t>
            </a:r>
            <a:r>
              <a:rPr lang="en-US" sz="1150">
                <a:solidFill>
                  <a:srgbClr val="333333"/>
                </a:solidFill>
              </a:rPr>
              <a:t> with all of another list </a:t>
            </a:r>
            <a:r>
              <a:rPr i="1" lang="en-US" sz="1150">
                <a:solidFill>
                  <a:srgbClr val="333333"/>
                </a:solidFill>
              </a:rPr>
              <a:t>m</a:t>
            </a:r>
            <a:r>
              <a:rPr lang="en-US" sz="1150">
                <a:solidFill>
                  <a:srgbClr val="333333"/>
                </a:solidFill>
              </a:rPr>
              <a:t>.</a:t>
            </a:r>
            <a:endParaRPr sz="1150">
              <a:solidFill>
                <a:srgbClr val="333333"/>
              </a:solidFill>
            </a:endParaRPr>
          </a:p>
          <a:p>
            <a:pPr indent="0" lvl="0" marL="0" rtl="0" algn="l">
              <a:spcBef>
                <a:spcPts val="800"/>
              </a:spcBef>
              <a:spcAft>
                <a:spcPts val="0"/>
              </a:spcAft>
              <a:buNone/>
            </a:pPr>
            <a:r>
              <a:t/>
            </a:r>
            <a:endParaRPr/>
          </a:p>
        </p:txBody>
      </p:sp>
      <p:sp>
        <p:nvSpPr>
          <p:cNvPr id="452" name="Google Shape;452;p51"/>
          <p:cNvSpPr txBox="1"/>
          <p:nvPr/>
        </p:nvSpPr>
        <p:spPr>
          <a:xfrm>
            <a:off x="10349650" y="1297925"/>
            <a:ext cx="1701600" cy="275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800"/>
              </a:spcAft>
              <a:buClr>
                <a:schemeClr val="dk1"/>
              </a:buClr>
              <a:buSzPts val="1100"/>
              <a:buFont typeface="Arial"/>
              <a:buNone/>
            </a:pPr>
            <a:r>
              <a:rPr lang="en-US" sz="1150">
                <a:solidFill>
                  <a:srgbClr val="333333"/>
                </a:solidFill>
              </a:rPr>
              <a:t>Sometimes you'll encounter O(n^</a:t>
            </a:r>
            <a:r>
              <a:rPr lang="en-US" sz="850">
                <a:solidFill>
                  <a:srgbClr val="333333"/>
                </a:solidFill>
              </a:rPr>
              <a:t>3)</a:t>
            </a:r>
            <a:r>
              <a:rPr lang="en-US" sz="1150">
                <a:solidFill>
                  <a:srgbClr val="333333"/>
                </a:solidFill>
              </a:rPr>
              <a:t> algorithms or even higher exponents. These usually have considerably worse running times than O(n^</a:t>
            </a:r>
            <a:r>
              <a:rPr lang="en-US" sz="850">
                <a:solidFill>
                  <a:srgbClr val="333333"/>
                </a:solidFill>
              </a:rPr>
              <a:t>2)</a:t>
            </a:r>
            <a:r>
              <a:rPr lang="en-US" sz="1150">
                <a:solidFill>
                  <a:srgbClr val="333333"/>
                </a:solidFill>
              </a:rPr>
              <a:t> algorithms even if they don't have a different name!</a:t>
            </a:r>
            <a:endParaRPr/>
          </a:p>
        </p:txBody>
      </p:sp>
      <p:sp>
        <p:nvSpPr>
          <p:cNvPr id="453" name="Google Shape;453;p51"/>
          <p:cNvSpPr txBox="1"/>
          <p:nvPr/>
        </p:nvSpPr>
        <p:spPr>
          <a:xfrm>
            <a:off x="6164950" y="3639600"/>
            <a:ext cx="4184700" cy="193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1150">
                <a:solidFill>
                  <a:srgbClr val="333333"/>
                </a:solidFill>
              </a:rPr>
              <a:t>A Quadratic running time is common when you have nested loops. To calculate the running time, find the maximum number of nested loops that go through a significant portion of the input.</a:t>
            </a:r>
            <a:endParaRPr sz="1150">
              <a:solidFill>
                <a:srgbClr val="333333"/>
              </a:solidFill>
            </a:endParaRPr>
          </a:p>
          <a:p>
            <a:pPr indent="-301625" lvl="0" marL="457200" rtl="0" algn="l">
              <a:lnSpc>
                <a:spcPct val="115000"/>
              </a:lnSpc>
              <a:spcBef>
                <a:spcPts val="800"/>
              </a:spcBef>
              <a:spcAft>
                <a:spcPts val="0"/>
              </a:spcAft>
              <a:buClr>
                <a:srgbClr val="333333"/>
              </a:buClr>
              <a:buSzPts val="1150"/>
              <a:buChar char="●"/>
            </a:pPr>
            <a:r>
              <a:rPr lang="en-US" sz="1150">
                <a:solidFill>
                  <a:srgbClr val="333333"/>
                </a:solidFill>
              </a:rPr>
              <a:t>1 loop (not nested) = O(n)</a:t>
            </a:r>
            <a:endParaRPr sz="1150">
              <a:solidFill>
                <a:srgbClr val="333333"/>
              </a:solidFill>
            </a:endParaRPr>
          </a:p>
          <a:p>
            <a:pPr indent="-301625" lvl="0" marL="457200" rtl="0" algn="l">
              <a:lnSpc>
                <a:spcPct val="115000"/>
              </a:lnSpc>
              <a:spcBef>
                <a:spcPts val="0"/>
              </a:spcBef>
              <a:spcAft>
                <a:spcPts val="0"/>
              </a:spcAft>
              <a:buClr>
                <a:srgbClr val="333333"/>
              </a:buClr>
              <a:buSzPts val="1150"/>
              <a:buChar char="●"/>
            </a:pPr>
            <a:r>
              <a:rPr lang="en-US" sz="1150">
                <a:solidFill>
                  <a:srgbClr val="333333"/>
                </a:solidFill>
              </a:rPr>
              <a:t>2 loops = O(n^</a:t>
            </a:r>
            <a:r>
              <a:rPr lang="en-US" sz="850">
                <a:solidFill>
                  <a:srgbClr val="333333"/>
                </a:solidFill>
              </a:rPr>
              <a:t>2)</a:t>
            </a:r>
            <a:endParaRPr sz="850">
              <a:solidFill>
                <a:srgbClr val="333333"/>
              </a:solidFill>
            </a:endParaRPr>
          </a:p>
          <a:p>
            <a:pPr indent="-301625" lvl="0" marL="457200" rtl="0" algn="l">
              <a:lnSpc>
                <a:spcPct val="115000"/>
              </a:lnSpc>
              <a:spcBef>
                <a:spcPts val="0"/>
              </a:spcBef>
              <a:spcAft>
                <a:spcPts val="0"/>
              </a:spcAft>
              <a:buClr>
                <a:srgbClr val="333333"/>
              </a:buClr>
              <a:buSzPts val="1150"/>
              <a:buChar char="●"/>
            </a:pPr>
            <a:r>
              <a:rPr lang="en-US" sz="1150">
                <a:solidFill>
                  <a:srgbClr val="333333"/>
                </a:solidFill>
              </a:rPr>
              <a:t>3 loops = O(n^</a:t>
            </a:r>
            <a:r>
              <a:rPr lang="en-US" sz="850">
                <a:solidFill>
                  <a:srgbClr val="333333"/>
                </a:solidFill>
              </a:rPr>
              <a:t>3)</a:t>
            </a:r>
            <a:endParaRPr/>
          </a:p>
        </p:txBody>
      </p:sp>
      <p:pic>
        <p:nvPicPr>
          <p:cNvPr id="454" name="Google Shape;454;p51"/>
          <p:cNvPicPr preferRelativeResize="0"/>
          <p:nvPr/>
        </p:nvPicPr>
        <p:blipFill>
          <a:blip r:embed="rId6">
            <a:alphaModFix/>
          </a:blip>
          <a:stretch>
            <a:fillRect/>
          </a:stretch>
        </p:blipFill>
        <p:spPr>
          <a:xfrm>
            <a:off x="10399450" y="4415425"/>
            <a:ext cx="1409700" cy="1905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O(n^2)</a:t>
            </a:r>
            <a:endParaRPr sz="2500"/>
          </a:p>
          <a:p>
            <a:pPr indent="0" lvl="0" marL="0" rtl="0" algn="l">
              <a:spcBef>
                <a:spcPts val="0"/>
              </a:spcBef>
              <a:spcAft>
                <a:spcPts val="0"/>
              </a:spcAft>
              <a:buClr>
                <a:schemeClr val="dk2"/>
              </a:buClr>
              <a:buSzPts val="6000"/>
              <a:buFont typeface="Georgia"/>
              <a:buNone/>
            </a:pPr>
            <a:r>
              <a:rPr lang="en-US" sz="1800"/>
              <a:t>Quadratic Time</a:t>
            </a:r>
            <a:endParaRPr sz="2500"/>
          </a:p>
        </p:txBody>
      </p:sp>
      <p:sp>
        <p:nvSpPr>
          <p:cNvPr id="460" name="Google Shape;460;p52"/>
          <p:cNvSpPr txBox="1"/>
          <p:nvPr/>
        </p:nvSpPr>
        <p:spPr>
          <a:xfrm>
            <a:off x="5283275" y="63789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Nemanja Žunić @ Medium</a:t>
            </a:r>
            <a:endParaRPr b="0" i="0" sz="800" u="none" cap="none" strike="noStrike">
              <a:solidFill>
                <a:srgbClr val="000000"/>
              </a:solidFill>
              <a:latin typeface="Arial"/>
              <a:ea typeface="Arial"/>
              <a:cs typeface="Arial"/>
              <a:sym typeface="Arial"/>
            </a:endParaRPr>
          </a:p>
        </p:txBody>
      </p:sp>
      <p:pic>
        <p:nvPicPr>
          <p:cNvPr id="461" name="Google Shape;461;p52"/>
          <p:cNvPicPr preferRelativeResize="0"/>
          <p:nvPr/>
        </p:nvPicPr>
        <p:blipFill rotWithShape="1">
          <a:blip r:embed="rId3">
            <a:alphaModFix/>
          </a:blip>
          <a:srcRect b="9222" l="0" r="0" t="0"/>
          <a:stretch/>
        </p:blipFill>
        <p:spPr>
          <a:xfrm>
            <a:off x="2062275" y="1934650"/>
            <a:ext cx="8067458" cy="44442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a:t>
            </a:r>
            <a:r>
              <a:rPr lang="en-US" sz="2500"/>
              <a:t>: O(n^2)</a:t>
            </a:r>
            <a:endParaRPr sz="2500"/>
          </a:p>
          <a:p>
            <a:pPr indent="0" lvl="0" marL="0" rtl="0" algn="l">
              <a:spcBef>
                <a:spcPts val="0"/>
              </a:spcBef>
              <a:spcAft>
                <a:spcPts val="0"/>
              </a:spcAft>
              <a:buClr>
                <a:schemeClr val="dk2"/>
              </a:buClr>
              <a:buSzPts val="6000"/>
              <a:buFont typeface="Georgia"/>
              <a:buNone/>
            </a:pPr>
            <a:r>
              <a:rPr lang="en-US" sz="1800"/>
              <a:t>Nested For Loops</a:t>
            </a:r>
            <a:endParaRPr sz="1800"/>
          </a:p>
        </p:txBody>
      </p:sp>
      <p:sp>
        <p:nvSpPr>
          <p:cNvPr id="467" name="Google Shape;467;p53"/>
          <p:cNvSpPr txBox="1"/>
          <p:nvPr/>
        </p:nvSpPr>
        <p:spPr>
          <a:xfrm>
            <a:off x="496850" y="1940575"/>
            <a:ext cx="5215200" cy="121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Many for-loops are formed by initializing an index variable to some value and incrementing that variable by 1 each time around the loop. The for-loop ends when the index reaches some limit. </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The outer for-loop below uses index variable i. It increments i by 1 each time around the loop, and the iterations stop when i reaches n−1.</a:t>
            </a:r>
            <a:endParaRPr b="0" i="0" sz="1200" u="none" cap="none" strike="noStrike">
              <a:solidFill>
                <a:srgbClr val="000000"/>
              </a:solidFill>
              <a:latin typeface="Arial"/>
              <a:ea typeface="Arial"/>
              <a:cs typeface="Arial"/>
              <a:sym typeface="Arial"/>
            </a:endParaRPr>
          </a:p>
        </p:txBody>
      </p:sp>
      <p:pic>
        <p:nvPicPr>
          <p:cNvPr id="468" name="Google Shape;468;p53"/>
          <p:cNvPicPr preferRelativeResize="0"/>
          <p:nvPr/>
        </p:nvPicPr>
        <p:blipFill rotWithShape="1">
          <a:blip r:embed="rId3">
            <a:alphaModFix/>
          </a:blip>
          <a:srcRect b="0" l="0" r="0" t="9812"/>
          <a:stretch/>
        </p:blipFill>
        <p:spPr>
          <a:xfrm>
            <a:off x="413550" y="3118050"/>
            <a:ext cx="3168625" cy="1752250"/>
          </a:xfrm>
          <a:prstGeom prst="rect">
            <a:avLst/>
          </a:prstGeom>
          <a:noFill/>
          <a:ln>
            <a:noFill/>
          </a:ln>
        </p:spPr>
      </p:pic>
      <p:sp>
        <p:nvSpPr>
          <p:cNvPr id="469" name="Google Shape;469;p53"/>
          <p:cNvSpPr txBox="1"/>
          <p:nvPr/>
        </p:nvSpPr>
        <p:spPr>
          <a:xfrm>
            <a:off x="413550" y="4741325"/>
            <a:ext cx="5409900" cy="206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For simple for loops, </a:t>
            </a:r>
            <a:r>
              <a:rPr b="0" i="0" lang="en-US" sz="1200" u="sng" cap="none" strike="noStrike">
                <a:solidFill>
                  <a:srgbClr val="000000"/>
                </a:solidFill>
                <a:latin typeface="Arial"/>
                <a:ea typeface="Arial"/>
                <a:cs typeface="Arial"/>
                <a:sym typeface="Arial"/>
              </a:rPr>
              <a:t>the difference between the final and initial values</a:t>
            </a:r>
            <a:r>
              <a:rPr b="0" i="0" lang="en-US" sz="1200" u="none" cap="none" strike="noStrike">
                <a:solidFill>
                  <a:srgbClr val="000000"/>
                </a:solidFill>
                <a:latin typeface="Arial"/>
                <a:ea typeface="Arial"/>
                <a:cs typeface="Arial"/>
                <a:sym typeface="Arial"/>
              </a:rPr>
              <a:t>, </a:t>
            </a:r>
            <a:r>
              <a:rPr b="0" i="0" lang="en-US" sz="1200" u="sng" cap="none" strike="noStrike">
                <a:solidFill>
                  <a:srgbClr val="000000"/>
                </a:solidFill>
                <a:latin typeface="Arial"/>
                <a:ea typeface="Arial"/>
                <a:cs typeface="Arial"/>
                <a:sym typeface="Arial"/>
              </a:rPr>
              <a:t>divided by the amount by which the index variable is incremented</a:t>
            </a:r>
            <a:r>
              <a:rPr b="0" i="0" lang="en-US" sz="1200" u="none" cap="none" strike="noStrike">
                <a:solidFill>
                  <a:srgbClr val="000000"/>
                </a:solidFill>
                <a:latin typeface="Arial"/>
                <a:ea typeface="Arial"/>
                <a:cs typeface="Arial"/>
                <a:sym typeface="Arial"/>
              </a:rPr>
              <a:t> tells us how many times we go around the loop. That count is exact, unless there are ways to exit the loop via a jump statement; it is </a:t>
            </a:r>
            <a:r>
              <a:rPr b="0" i="0" lang="en-US" sz="1200" u="sng" cap="none" strike="noStrike">
                <a:solidFill>
                  <a:srgbClr val="000000"/>
                </a:solidFill>
                <a:latin typeface="Arial"/>
                <a:ea typeface="Arial"/>
                <a:cs typeface="Arial"/>
                <a:sym typeface="Arial"/>
              </a:rPr>
              <a:t>an upper bound on the number of iterations</a:t>
            </a:r>
            <a:r>
              <a:rPr b="0" i="0" lang="en-US" sz="1200" u="none" cap="none" strike="noStrike">
                <a:solidFill>
                  <a:srgbClr val="000000"/>
                </a:solidFill>
                <a:latin typeface="Arial"/>
                <a:ea typeface="Arial"/>
                <a:cs typeface="Arial"/>
                <a:sym typeface="Arial"/>
              </a:rPr>
              <a:t> in any case. For instance, the for-loop in the first line iterates (n − 1) − 0/1 = n − 1 times, since 0 is the initial value of i, </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US" sz="1200" u="none" cap="none" strike="noStrike">
                <a:solidFill>
                  <a:srgbClr val="000000"/>
                </a:solidFill>
                <a:latin typeface="Arial"/>
                <a:ea typeface="Arial"/>
                <a:cs typeface="Arial"/>
                <a:sym typeface="Arial"/>
              </a:rPr>
              <a:t>n − 1 is the highest value reached by i (i.e., when i reaches n−1, the loop stops and no iteration occurs with i = n−1), and 1 is added to i at each iteration of the loop.</a:t>
            </a:r>
            <a:endParaRPr b="0" i="0" sz="1200" u="none" cap="none" strike="noStrike">
              <a:solidFill>
                <a:srgbClr val="000000"/>
              </a:solidFill>
              <a:latin typeface="Arial"/>
              <a:ea typeface="Arial"/>
              <a:cs typeface="Arial"/>
              <a:sym typeface="Arial"/>
            </a:endParaRPr>
          </a:p>
        </p:txBody>
      </p:sp>
      <p:pic>
        <p:nvPicPr>
          <p:cNvPr id="470" name="Google Shape;470;p53"/>
          <p:cNvPicPr preferRelativeResize="0"/>
          <p:nvPr/>
        </p:nvPicPr>
        <p:blipFill rotWithShape="1">
          <a:blip r:embed="rId4">
            <a:alphaModFix/>
          </a:blip>
          <a:srcRect b="0" l="0" r="0" t="12572"/>
          <a:stretch/>
        </p:blipFill>
        <p:spPr>
          <a:xfrm>
            <a:off x="6246950" y="1897363"/>
            <a:ext cx="4146975" cy="625525"/>
          </a:xfrm>
          <a:prstGeom prst="rect">
            <a:avLst/>
          </a:prstGeom>
          <a:noFill/>
          <a:ln cap="flat" cmpd="sng" w="9525">
            <a:solidFill>
              <a:srgbClr val="595959"/>
            </a:solidFill>
            <a:prstDash val="solid"/>
            <a:round/>
            <a:headEnd len="sm" w="sm" type="none"/>
            <a:tailEnd len="sm" w="sm" type="none"/>
          </a:ln>
        </p:spPr>
      </p:pic>
      <p:sp>
        <p:nvSpPr>
          <p:cNvPr id="471" name="Google Shape;471;p53"/>
          <p:cNvSpPr txBox="1"/>
          <p:nvPr/>
        </p:nvSpPr>
        <p:spPr>
          <a:xfrm>
            <a:off x="6196150" y="2459050"/>
            <a:ext cx="5540400" cy="138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300" u="none" cap="none" strike="noStrike">
                <a:solidFill>
                  <a:srgbClr val="000000"/>
                </a:solidFill>
                <a:latin typeface="Arial"/>
                <a:ea typeface="Arial"/>
                <a:cs typeface="Arial"/>
                <a:sym typeface="Arial"/>
              </a:rPr>
              <a:t>We know that line (4) takes </a:t>
            </a:r>
            <a:r>
              <a:rPr b="0" i="1" lang="en-US" sz="1300" u="none" cap="none" strike="noStrike">
                <a:solidFill>
                  <a:srgbClr val="000000"/>
                </a:solidFill>
                <a:latin typeface="Arial"/>
                <a:ea typeface="Arial"/>
                <a:cs typeface="Arial"/>
                <a:sym typeface="Arial"/>
              </a:rPr>
              <a:t>O(1)</a:t>
            </a:r>
            <a:r>
              <a:rPr b="0" i="0" lang="en-US" sz="1300" u="none" cap="none" strike="noStrike">
                <a:solidFill>
                  <a:srgbClr val="000000"/>
                </a:solidFill>
                <a:latin typeface="Arial"/>
                <a:ea typeface="Arial"/>
                <a:cs typeface="Arial"/>
                <a:sym typeface="Arial"/>
              </a:rPr>
              <a:t> time. Clearly, we go around the loop n times, as we can determine by subtracting the lower limit from the upper limit found on line (3) and then adding 1. Since the body, line (4), takes </a:t>
            </a:r>
            <a:r>
              <a:rPr b="0" i="1" lang="en-US" sz="1300" u="none" cap="none" strike="noStrike">
                <a:solidFill>
                  <a:srgbClr val="000000"/>
                </a:solidFill>
                <a:latin typeface="Arial"/>
                <a:ea typeface="Arial"/>
                <a:cs typeface="Arial"/>
                <a:sym typeface="Arial"/>
              </a:rPr>
              <a:t>O(1)</a:t>
            </a:r>
            <a:r>
              <a:rPr b="0" i="0" lang="en-US" sz="1300" u="none" cap="none" strike="noStrike">
                <a:solidFill>
                  <a:srgbClr val="000000"/>
                </a:solidFill>
                <a:latin typeface="Arial"/>
                <a:ea typeface="Arial"/>
                <a:cs typeface="Arial"/>
                <a:sym typeface="Arial"/>
              </a:rPr>
              <a:t> time, we can neglect the time to increment j and the time to compare j with n, both of which are also </a:t>
            </a:r>
            <a:r>
              <a:rPr b="0" i="1" lang="en-US" sz="1300" u="none" cap="none" strike="noStrike">
                <a:solidFill>
                  <a:srgbClr val="000000"/>
                </a:solidFill>
                <a:latin typeface="Arial"/>
                <a:ea typeface="Arial"/>
                <a:cs typeface="Arial"/>
                <a:sym typeface="Arial"/>
              </a:rPr>
              <a:t>O(1)</a:t>
            </a:r>
            <a:r>
              <a:rPr b="0" i="0" lang="en-US" sz="1300" u="none" cap="none" strike="noStrike">
                <a:solidFill>
                  <a:srgbClr val="000000"/>
                </a:solidFill>
                <a:latin typeface="Arial"/>
                <a:ea typeface="Arial"/>
                <a:cs typeface="Arial"/>
                <a:sym typeface="Arial"/>
              </a:rPr>
              <a:t>. Thus, the running time of lines (3) and (4) is the product of n and </a:t>
            </a:r>
            <a:r>
              <a:rPr b="0" i="1" lang="en-US" sz="1300" u="none" cap="none" strike="noStrike">
                <a:solidFill>
                  <a:srgbClr val="000000"/>
                </a:solidFill>
                <a:latin typeface="Arial"/>
                <a:ea typeface="Arial"/>
                <a:cs typeface="Arial"/>
                <a:sym typeface="Arial"/>
              </a:rPr>
              <a:t>O(1)</a:t>
            </a:r>
            <a:r>
              <a:rPr b="0" i="0" lang="en-US" sz="1300" u="none" cap="none" strike="noStrike">
                <a:solidFill>
                  <a:srgbClr val="000000"/>
                </a:solidFill>
                <a:latin typeface="Arial"/>
                <a:ea typeface="Arial"/>
                <a:cs typeface="Arial"/>
                <a:sym typeface="Arial"/>
              </a:rPr>
              <a:t>, which is </a:t>
            </a:r>
            <a:r>
              <a:rPr b="0" i="1" lang="en-US" sz="1300" u="none" cap="none" strike="noStrike">
                <a:solidFill>
                  <a:srgbClr val="000000"/>
                </a:solidFill>
                <a:latin typeface="Arial"/>
                <a:ea typeface="Arial"/>
                <a:cs typeface="Arial"/>
                <a:sym typeface="Arial"/>
              </a:rPr>
              <a:t>O(n)</a:t>
            </a:r>
            <a:r>
              <a:rPr b="0" i="0" lang="en-US" sz="1300" u="none" cap="none" strike="noStrike">
                <a:solidFill>
                  <a:srgbClr val="000000"/>
                </a:solidFill>
                <a:latin typeface="Arial"/>
                <a:ea typeface="Arial"/>
                <a:cs typeface="Arial"/>
                <a:sym typeface="Arial"/>
              </a:rPr>
              <a:t>.</a:t>
            </a:r>
            <a:endParaRPr b="0" i="0" sz="1300" u="none" cap="none" strike="noStrike">
              <a:solidFill>
                <a:srgbClr val="000000"/>
              </a:solidFill>
              <a:latin typeface="Arial"/>
              <a:ea typeface="Arial"/>
              <a:cs typeface="Arial"/>
              <a:sym typeface="Arial"/>
            </a:endParaRPr>
          </a:p>
        </p:txBody>
      </p:sp>
      <p:pic>
        <p:nvPicPr>
          <p:cNvPr id="472" name="Google Shape;472;p53"/>
          <p:cNvPicPr preferRelativeResize="0"/>
          <p:nvPr/>
        </p:nvPicPr>
        <p:blipFill rotWithShape="1">
          <a:blip r:embed="rId5">
            <a:alphaModFix/>
          </a:blip>
          <a:srcRect b="0" l="0" r="0" t="0"/>
          <a:stretch/>
        </p:blipFill>
        <p:spPr>
          <a:xfrm>
            <a:off x="6246950" y="3967500"/>
            <a:ext cx="3324225" cy="676275"/>
          </a:xfrm>
          <a:prstGeom prst="rect">
            <a:avLst/>
          </a:prstGeom>
          <a:noFill/>
          <a:ln cap="flat" cmpd="sng" w="9525">
            <a:solidFill>
              <a:srgbClr val="595959"/>
            </a:solidFill>
            <a:prstDash val="solid"/>
            <a:round/>
            <a:headEnd len="sm" w="sm" type="none"/>
            <a:tailEnd len="sm" w="sm" type="none"/>
          </a:ln>
        </p:spPr>
      </p:pic>
      <p:sp>
        <p:nvSpPr>
          <p:cNvPr id="473" name="Google Shape;473;p53"/>
          <p:cNvSpPr txBox="1"/>
          <p:nvPr/>
        </p:nvSpPr>
        <p:spPr>
          <a:xfrm>
            <a:off x="6246950" y="4766825"/>
            <a:ext cx="54510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u="none" cap="none" strike="noStrike">
                <a:solidFill>
                  <a:srgbClr val="000000"/>
                </a:solidFill>
                <a:latin typeface="Arial"/>
                <a:ea typeface="Arial"/>
                <a:cs typeface="Arial"/>
                <a:sym typeface="Arial"/>
              </a:rPr>
              <a:t>We have already established that the loop of lines (3) and (4) takes </a:t>
            </a:r>
            <a:r>
              <a:rPr b="0" i="1" lang="en-US" u="none" cap="none" strike="noStrike">
                <a:solidFill>
                  <a:srgbClr val="000000"/>
                </a:solidFill>
                <a:latin typeface="Arial"/>
                <a:ea typeface="Arial"/>
                <a:cs typeface="Arial"/>
                <a:sym typeface="Arial"/>
              </a:rPr>
              <a:t>O(n)</a:t>
            </a:r>
            <a:r>
              <a:rPr b="0" i="0" lang="en-US" u="none" cap="none" strike="noStrike">
                <a:solidFill>
                  <a:srgbClr val="000000"/>
                </a:solidFill>
                <a:latin typeface="Arial"/>
                <a:ea typeface="Arial"/>
                <a:cs typeface="Arial"/>
                <a:sym typeface="Arial"/>
              </a:rPr>
              <a:t> time. Thus, we can neglect the </a:t>
            </a:r>
            <a:r>
              <a:rPr b="0" i="1" lang="en-US" u="none" cap="none" strike="noStrike">
                <a:solidFill>
                  <a:srgbClr val="000000"/>
                </a:solidFill>
                <a:latin typeface="Arial"/>
                <a:ea typeface="Arial"/>
                <a:cs typeface="Arial"/>
                <a:sym typeface="Arial"/>
              </a:rPr>
              <a:t>O(1)</a:t>
            </a:r>
            <a:r>
              <a:rPr b="0" i="0" lang="en-US" u="none" cap="none" strike="noStrike">
                <a:solidFill>
                  <a:srgbClr val="000000"/>
                </a:solidFill>
                <a:latin typeface="Arial"/>
                <a:ea typeface="Arial"/>
                <a:cs typeface="Arial"/>
                <a:sym typeface="Arial"/>
              </a:rPr>
              <a:t> time to increment i and to test whether i &lt; n in each iteration, concluding that each iteration of the outer loop takes </a:t>
            </a:r>
            <a:r>
              <a:rPr b="0" i="1" lang="en-US" u="none" cap="none" strike="noStrike">
                <a:solidFill>
                  <a:srgbClr val="000000"/>
                </a:solidFill>
                <a:latin typeface="Arial"/>
                <a:ea typeface="Arial"/>
                <a:cs typeface="Arial"/>
                <a:sym typeface="Arial"/>
              </a:rPr>
              <a:t>O(n)</a:t>
            </a:r>
            <a:r>
              <a:rPr b="0" i="0" lang="en-US" u="none" cap="none" strike="noStrike">
                <a:solidFill>
                  <a:srgbClr val="000000"/>
                </a:solidFill>
                <a:latin typeface="Arial"/>
                <a:ea typeface="Arial"/>
                <a:cs typeface="Arial"/>
                <a:sym typeface="Arial"/>
              </a:rPr>
              <a:t> time. The initialization i = 0 of the outer loop and the (n + 1)st test of the condition i &lt;n likewise take </a:t>
            </a:r>
            <a:r>
              <a:rPr b="0" i="1" lang="en-US" u="none" cap="none" strike="noStrike">
                <a:solidFill>
                  <a:srgbClr val="000000"/>
                </a:solidFill>
                <a:latin typeface="Arial"/>
                <a:ea typeface="Arial"/>
                <a:cs typeface="Arial"/>
                <a:sym typeface="Arial"/>
              </a:rPr>
              <a:t>O(1)</a:t>
            </a:r>
            <a:r>
              <a:rPr b="0" i="0" lang="en-US" u="none" cap="none" strike="noStrike">
                <a:solidFill>
                  <a:srgbClr val="000000"/>
                </a:solidFill>
                <a:latin typeface="Arial"/>
                <a:ea typeface="Arial"/>
                <a:cs typeface="Arial"/>
                <a:sym typeface="Arial"/>
              </a:rPr>
              <a:t> time and can be neglected. Finally, we observe that we go around the outer loop n times, taking </a:t>
            </a:r>
            <a:r>
              <a:rPr b="0" i="1" lang="en-US" u="none" cap="none" strike="noStrike">
                <a:solidFill>
                  <a:srgbClr val="000000"/>
                </a:solidFill>
                <a:latin typeface="Arial"/>
                <a:ea typeface="Arial"/>
                <a:cs typeface="Arial"/>
                <a:sym typeface="Arial"/>
              </a:rPr>
              <a:t>O(n)</a:t>
            </a:r>
            <a:r>
              <a:rPr b="0" i="0" lang="en-US" u="none" cap="none" strike="noStrike">
                <a:solidFill>
                  <a:srgbClr val="000000"/>
                </a:solidFill>
                <a:latin typeface="Arial"/>
                <a:ea typeface="Arial"/>
                <a:cs typeface="Arial"/>
                <a:sym typeface="Arial"/>
              </a:rPr>
              <a:t> time for each iteration, giving a total </a:t>
            </a:r>
            <a:r>
              <a:rPr b="0" i="1" lang="en-US" u="none" cap="none" strike="noStrike">
                <a:solidFill>
                  <a:srgbClr val="000000"/>
                </a:solidFill>
                <a:latin typeface="Arial"/>
                <a:ea typeface="Arial"/>
                <a:cs typeface="Arial"/>
                <a:sym typeface="Arial"/>
              </a:rPr>
              <a:t>O(n^2)</a:t>
            </a:r>
            <a:r>
              <a:rPr b="0" i="0" lang="en-US" u="none" cap="none" strike="noStrike">
                <a:solidFill>
                  <a:srgbClr val="000000"/>
                </a:solidFill>
                <a:latin typeface="Arial"/>
                <a:ea typeface="Arial"/>
                <a:cs typeface="Arial"/>
                <a:sym typeface="Arial"/>
              </a:rPr>
              <a:t> running time.</a:t>
            </a:r>
            <a:endParaRPr b="0" i="0" u="none" cap="none" strike="noStrike">
              <a:solidFill>
                <a:srgbClr val="000000"/>
              </a:solidFill>
              <a:latin typeface="Arial"/>
              <a:ea typeface="Arial"/>
              <a:cs typeface="Arial"/>
              <a:sym typeface="Arial"/>
            </a:endParaRPr>
          </a:p>
        </p:txBody>
      </p:sp>
      <p:sp>
        <p:nvSpPr>
          <p:cNvPr id="474" name="Google Shape;474;p53"/>
          <p:cNvSpPr txBox="1"/>
          <p:nvPr/>
        </p:nvSpPr>
        <p:spPr>
          <a:xfrm>
            <a:off x="2964475" y="3083275"/>
            <a:ext cx="2970000" cy="170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100" u="none" cap="none" strike="noStrike">
                <a:solidFill>
                  <a:srgbClr val="A61C00"/>
                </a:solidFill>
                <a:latin typeface="Arial"/>
                <a:ea typeface="Arial"/>
                <a:cs typeface="Arial"/>
                <a:sym typeface="Arial"/>
              </a:rPr>
              <a:t>Strictly speaking, we must then add O(1) time to initialize the loop index and O(1) time for the first comparison of the loop index with the limit, because we test one more time than we go around the loop. However, unless it is possible to execute the loop zero times, the time to initialize the loop and test the limit once is a low-order term that can be dropped by the summation rule.</a:t>
            </a:r>
            <a:endParaRPr b="0" i="0" sz="1100" u="none" cap="none" strike="noStrike">
              <a:solidFill>
                <a:srgbClr val="A61C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O(2^n)</a:t>
            </a:r>
            <a:endParaRPr sz="2500"/>
          </a:p>
          <a:p>
            <a:pPr indent="0" lvl="0" marL="0" rtl="0" algn="l">
              <a:spcBef>
                <a:spcPts val="0"/>
              </a:spcBef>
              <a:spcAft>
                <a:spcPts val="0"/>
              </a:spcAft>
              <a:buClr>
                <a:schemeClr val="dk2"/>
              </a:buClr>
              <a:buSzPts val="6000"/>
              <a:buFont typeface="Georgia"/>
              <a:buNone/>
            </a:pPr>
            <a:r>
              <a:rPr lang="en-US" sz="1800"/>
              <a:t>Exponential Time</a:t>
            </a:r>
            <a:endParaRPr sz="1800"/>
          </a:p>
        </p:txBody>
      </p:sp>
      <p:sp>
        <p:nvSpPr>
          <p:cNvPr id="480" name="Google Shape;480;p54"/>
          <p:cNvSpPr txBox="1"/>
          <p:nvPr/>
        </p:nvSpPr>
        <p:spPr>
          <a:xfrm>
            <a:off x="432200" y="1987700"/>
            <a:ext cx="5451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US"/>
              <a:t>An exponential-time algorithm is one whose running time grows as an exponential function of the size of its input.</a:t>
            </a:r>
            <a:endParaRPr b="0" i="0" u="none" cap="none" strike="noStrike">
              <a:solidFill>
                <a:srgbClr val="000000"/>
              </a:solidFill>
              <a:latin typeface="Arial"/>
              <a:ea typeface="Arial"/>
              <a:cs typeface="Arial"/>
              <a:sym typeface="Arial"/>
            </a:endParaRPr>
          </a:p>
        </p:txBody>
      </p:sp>
      <p:pic>
        <p:nvPicPr>
          <p:cNvPr id="481" name="Google Shape;481;p54"/>
          <p:cNvPicPr preferRelativeResize="0"/>
          <p:nvPr/>
        </p:nvPicPr>
        <p:blipFill>
          <a:blip r:embed="rId3">
            <a:alphaModFix/>
          </a:blip>
          <a:stretch>
            <a:fillRect/>
          </a:stretch>
        </p:blipFill>
        <p:spPr>
          <a:xfrm>
            <a:off x="337350" y="2657516"/>
            <a:ext cx="1152525" cy="1819275"/>
          </a:xfrm>
          <a:prstGeom prst="rect">
            <a:avLst/>
          </a:prstGeom>
          <a:noFill/>
          <a:ln>
            <a:noFill/>
          </a:ln>
        </p:spPr>
      </p:pic>
      <p:sp>
        <p:nvSpPr>
          <p:cNvPr id="482" name="Google Shape;482;p54"/>
          <p:cNvSpPr/>
          <p:nvPr/>
        </p:nvSpPr>
        <p:spPr>
          <a:xfrm>
            <a:off x="1800700" y="2836750"/>
            <a:ext cx="3643200" cy="1154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54"/>
          <p:cNvSpPr txBox="1"/>
          <p:nvPr/>
        </p:nvSpPr>
        <p:spPr>
          <a:xfrm>
            <a:off x="1954100" y="2990650"/>
            <a:ext cx="3233100" cy="8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0" lvl="0" marL="0" rtl="0" algn="l">
              <a:lnSpc>
                <a:spcPct val="115000"/>
              </a:lnSpc>
              <a:spcBef>
                <a:spcPts val="0"/>
              </a:spcBef>
              <a:spcAft>
                <a:spcPts val="0"/>
              </a:spcAft>
              <a:buNone/>
            </a:pPr>
            <a:r>
              <a:rPr lang="en-US" sz="1000"/>
              <a:t>Trying out every possible binary string of length n. (E.g. to crack a password).</a:t>
            </a:r>
            <a:endParaRPr sz="1000"/>
          </a:p>
        </p:txBody>
      </p:sp>
      <p:sp>
        <p:nvSpPr>
          <p:cNvPr id="484" name="Google Shape;484;p54"/>
          <p:cNvSpPr txBox="1"/>
          <p:nvPr/>
        </p:nvSpPr>
        <p:spPr>
          <a:xfrm>
            <a:off x="521625" y="4626150"/>
            <a:ext cx="4925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Exponential is worse than polynomial.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O(n^2) falls into the quadratic category, which is a type of polynomial (the special case of the exponent being equal to 2) and better than exponential.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Exponential is much worse than polynomial. </a:t>
            </a:r>
            <a:endParaRPr/>
          </a:p>
        </p:txBody>
      </p:sp>
      <p:pic>
        <p:nvPicPr>
          <p:cNvPr id="485" name="Google Shape;485;p54"/>
          <p:cNvPicPr preferRelativeResize="0"/>
          <p:nvPr/>
        </p:nvPicPr>
        <p:blipFill>
          <a:blip r:embed="rId4">
            <a:alphaModFix/>
          </a:blip>
          <a:stretch>
            <a:fillRect/>
          </a:stretch>
        </p:blipFill>
        <p:spPr>
          <a:xfrm>
            <a:off x="6702600" y="2540066"/>
            <a:ext cx="3257550" cy="1228725"/>
          </a:xfrm>
          <a:prstGeom prst="rect">
            <a:avLst/>
          </a:prstGeom>
          <a:noFill/>
          <a:ln>
            <a:noFill/>
          </a:ln>
        </p:spPr>
      </p:pic>
      <p:pic>
        <p:nvPicPr>
          <p:cNvPr id="486" name="Google Shape;486;p54"/>
          <p:cNvPicPr preferRelativeResize="0"/>
          <p:nvPr/>
        </p:nvPicPr>
        <p:blipFill>
          <a:blip r:embed="rId5">
            <a:alphaModFix/>
          </a:blip>
          <a:stretch>
            <a:fillRect/>
          </a:stretch>
        </p:blipFill>
        <p:spPr>
          <a:xfrm>
            <a:off x="5754725" y="3927916"/>
            <a:ext cx="6257925" cy="1476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17" name="Google Shape;117;p19"/>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18" name="Google Shape;118;p19"/>
          <p:cNvSpPr txBox="1"/>
          <p:nvPr/>
        </p:nvSpPr>
        <p:spPr>
          <a:xfrm>
            <a:off x="7594225" y="2969538"/>
            <a:ext cx="4013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We could put these values in a graph and see approximately how the time grows as a function of the input.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could standardize x-axis on a logarithmic scale.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visible that Alice’s solution is better than Bob’s.</a:t>
            </a:r>
            <a:endParaRPr/>
          </a:p>
        </p:txBody>
      </p:sp>
      <p:pic>
        <p:nvPicPr>
          <p:cNvPr id="119" name="Google Shape;119;p19"/>
          <p:cNvPicPr preferRelativeResize="0"/>
          <p:nvPr/>
        </p:nvPicPr>
        <p:blipFill>
          <a:blip r:embed="rId3">
            <a:alphaModFix/>
          </a:blip>
          <a:stretch>
            <a:fillRect/>
          </a:stretch>
        </p:blipFill>
        <p:spPr>
          <a:xfrm>
            <a:off x="152400" y="2024716"/>
            <a:ext cx="7256351" cy="401364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Notation: O(n!)</a:t>
            </a:r>
            <a:endParaRPr sz="2500"/>
          </a:p>
          <a:p>
            <a:pPr indent="0" lvl="0" marL="0" rtl="0" algn="l">
              <a:spcBef>
                <a:spcPts val="0"/>
              </a:spcBef>
              <a:spcAft>
                <a:spcPts val="0"/>
              </a:spcAft>
              <a:buClr>
                <a:schemeClr val="dk2"/>
              </a:buClr>
              <a:buSzPts val="6000"/>
              <a:buFont typeface="Georgia"/>
              <a:buNone/>
            </a:pPr>
            <a:r>
              <a:rPr lang="en-US" sz="1800"/>
              <a:t>Factorial</a:t>
            </a:r>
            <a:r>
              <a:rPr lang="en-US" sz="1800"/>
              <a:t> Time</a:t>
            </a:r>
            <a:endParaRPr sz="1800"/>
          </a:p>
        </p:txBody>
      </p:sp>
      <p:sp>
        <p:nvSpPr>
          <p:cNvPr id="492" name="Google Shape;492;p55"/>
          <p:cNvSpPr txBox="1"/>
          <p:nvPr/>
        </p:nvSpPr>
        <p:spPr>
          <a:xfrm>
            <a:off x="432200" y="1987700"/>
            <a:ext cx="4578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US"/>
              <a:t>This algorithm's running time grows in proportion to n!, a really large number. O(n!) becomes too large for modern computers as soon as n is greater than 15+ (or upper teens). This issue shows up when you try to solve a problem by trying out every possibility, as in the traveling salesman problem.</a:t>
            </a:r>
            <a:endParaRPr b="0" i="0" u="none" cap="none" strike="noStrike">
              <a:solidFill>
                <a:srgbClr val="000000"/>
              </a:solidFill>
              <a:latin typeface="Arial"/>
              <a:ea typeface="Arial"/>
              <a:cs typeface="Arial"/>
              <a:sym typeface="Arial"/>
            </a:endParaRPr>
          </a:p>
        </p:txBody>
      </p:sp>
      <p:sp>
        <p:nvSpPr>
          <p:cNvPr id="493" name="Google Shape;493;p55"/>
          <p:cNvSpPr/>
          <p:nvPr/>
        </p:nvSpPr>
        <p:spPr>
          <a:xfrm>
            <a:off x="2257125" y="3800975"/>
            <a:ext cx="3868800" cy="1808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55"/>
          <p:cNvSpPr txBox="1"/>
          <p:nvPr/>
        </p:nvSpPr>
        <p:spPr>
          <a:xfrm>
            <a:off x="2410525" y="3954875"/>
            <a:ext cx="3643200" cy="15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t>Examples:</a:t>
            </a:r>
            <a:endParaRPr b="1" sz="1000"/>
          </a:p>
          <a:p>
            <a:pPr indent="0" lvl="0" marL="0" rtl="0" algn="l">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en-US" sz="1000"/>
              <a:t>Go through all Permutations of a string</a:t>
            </a:r>
            <a:endParaRPr sz="1000"/>
          </a:p>
          <a:p>
            <a:pPr indent="-292100" lvl="0" marL="457200" rtl="0" algn="l">
              <a:lnSpc>
                <a:spcPct val="115000"/>
              </a:lnSpc>
              <a:spcBef>
                <a:spcPts val="0"/>
              </a:spcBef>
              <a:spcAft>
                <a:spcPts val="0"/>
              </a:spcAft>
              <a:buSzPts val="1000"/>
              <a:buChar char="●"/>
            </a:pPr>
            <a:r>
              <a:rPr lang="en-US" sz="1000"/>
              <a:t>Traveling Salesman Problem (brute-force solution)</a:t>
            </a:r>
            <a:br>
              <a:rPr lang="en-US" sz="1000"/>
            </a:br>
            <a:br>
              <a:rPr lang="en-US" sz="1000"/>
            </a:br>
            <a:r>
              <a:rPr lang="en-US" sz="1000"/>
              <a:t>Traveling Salesman has a naive solution that's O(n!), but it has a dynamic programming solution that's O(n^2 * 2^n)</a:t>
            </a:r>
            <a:endParaRPr sz="1000"/>
          </a:p>
        </p:txBody>
      </p:sp>
      <p:pic>
        <p:nvPicPr>
          <p:cNvPr id="495" name="Google Shape;495;p55"/>
          <p:cNvPicPr preferRelativeResize="0"/>
          <p:nvPr/>
        </p:nvPicPr>
        <p:blipFill>
          <a:blip r:embed="rId3">
            <a:alphaModFix/>
          </a:blip>
          <a:stretch>
            <a:fillRect/>
          </a:stretch>
        </p:blipFill>
        <p:spPr>
          <a:xfrm>
            <a:off x="466425" y="3465200"/>
            <a:ext cx="1790700" cy="1933575"/>
          </a:xfrm>
          <a:prstGeom prst="rect">
            <a:avLst/>
          </a:prstGeom>
          <a:noFill/>
          <a:ln>
            <a:noFill/>
          </a:ln>
        </p:spPr>
      </p:pic>
      <p:pic>
        <p:nvPicPr>
          <p:cNvPr id="496" name="Google Shape;496;p55"/>
          <p:cNvPicPr preferRelativeResize="0"/>
          <p:nvPr/>
        </p:nvPicPr>
        <p:blipFill>
          <a:blip r:embed="rId4">
            <a:alphaModFix/>
          </a:blip>
          <a:stretch>
            <a:fillRect/>
          </a:stretch>
        </p:blipFill>
        <p:spPr>
          <a:xfrm>
            <a:off x="6286875" y="1674091"/>
            <a:ext cx="5761275" cy="3935596"/>
          </a:xfrm>
          <a:prstGeom prst="rect">
            <a:avLst/>
          </a:prstGeom>
          <a:noFill/>
          <a:ln>
            <a:noFill/>
          </a:ln>
        </p:spPr>
      </p:pic>
      <p:sp>
        <p:nvSpPr>
          <p:cNvPr id="497" name="Google Shape;497;p55"/>
          <p:cNvSpPr txBox="1"/>
          <p:nvPr/>
        </p:nvSpPr>
        <p:spPr>
          <a:xfrm>
            <a:off x="8024513" y="57461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https://www.codecademy.com/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Time Complexities</a:t>
            </a:r>
            <a:endParaRPr sz="2500"/>
          </a:p>
          <a:p>
            <a:pPr indent="0" lvl="0" marL="0" rtl="0" algn="l">
              <a:spcBef>
                <a:spcPts val="0"/>
              </a:spcBef>
              <a:spcAft>
                <a:spcPts val="0"/>
              </a:spcAft>
              <a:buClr>
                <a:schemeClr val="dk2"/>
              </a:buClr>
              <a:buSzPts val="6000"/>
              <a:buFont typeface="Georgia"/>
              <a:buNone/>
            </a:pPr>
            <a:r>
              <a:rPr lang="en-US" sz="1800"/>
              <a:t>Comparison Table</a:t>
            </a:r>
            <a:endParaRPr sz="1800"/>
          </a:p>
        </p:txBody>
      </p:sp>
      <p:sp>
        <p:nvSpPr>
          <p:cNvPr id="503" name="Google Shape;503;p56"/>
          <p:cNvSpPr txBox="1"/>
          <p:nvPr/>
        </p:nvSpPr>
        <p:spPr>
          <a:xfrm>
            <a:off x="3988388" y="6550200"/>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https://en.wikipedia.org/</a:t>
            </a:r>
            <a:endParaRPr b="0" i="0" sz="800" u="none" cap="none" strike="noStrike">
              <a:solidFill>
                <a:srgbClr val="000000"/>
              </a:solidFill>
              <a:latin typeface="Arial"/>
              <a:ea typeface="Arial"/>
              <a:cs typeface="Arial"/>
              <a:sym typeface="Arial"/>
            </a:endParaRPr>
          </a:p>
        </p:txBody>
      </p:sp>
      <p:pic>
        <p:nvPicPr>
          <p:cNvPr id="504" name="Google Shape;504;p56"/>
          <p:cNvPicPr preferRelativeResize="0"/>
          <p:nvPr/>
        </p:nvPicPr>
        <p:blipFill>
          <a:blip r:embed="rId3">
            <a:alphaModFix/>
          </a:blip>
          <a:stretch>
            <a:fillRect/>
          </a:stretch>
        </p:blipFill>
        <p:spPr>
          <a:xfrm>
            <a:off x="337338" y="1930641"/>
            <a:ext cx="5547504" cy="4680884"/>
          </a:xfrm>
          <a:prstGeom prst="rect">
            <a:avLst/>
          </a:prstGeom>
          <a:noFill/>
          <a:ln>
            <a:noFill/>
          </a:ln>
        </p:spPr>
      </p:pic>
      <p:pic>
        <p:nvPicPr>
          <p:cNvPr id="505" name="Google Shape;505;p56"/>
          <p:cNvPicPr preferRelativeResize="0"/>
          <p:nvPr/>
        </p:nvPicPr>
        <p:blipFill>
          <a:blip r:embed="rId4">
            <a:alphaModFix/>
          </a:blip>
          <a:stretch>
            <a:fillRect/>
          </a:stretch>
        </p:blipFill>
        <p:spPr>
          <a:xfrm>
            <a:off x="5960300" y="2024725"/>
            <a:ext cx="6055650" cy="2250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Calculating Time Complexity</a:t>
            </a:r>
            <a:endParaRPr sz="2500"/>
          </a:p>
          <a:p>
            <a:pPr indent="0" lvl="0" marL="0" rtl="0" algn="l">
              <a:spcBef>
                <a:spcPts val="0"/>
              </a:spcBef>
              <a:spcAft>
                <a:spcPts val="0"/>
              </a:spcAft>
              <a:buClr>
                <a:schemeClr val="dk2"/>
              </a:buClr>
              <a:buSzPts val="6000"/>
              <a:buFont typeface="Georgia"/>
              <a:buNone/>
            </a:pPr>
            <a:r>
              <a:rPr lang="en-US" sz="1800"/>
              <a:t>More Examples</a:t>
            </a:r>
            <a:endParaRPr sz="2500"/>
          </a:p>
        </p:txBody>
      </p:sp>
      <p:sp>
        <p:nvSpPr>
          <p:cNvPr id="511" name="Google Shape;511;p57"/>
          <p:cNvSpPr txBox="1"/>
          <p:nvPr/>
        </p:nvSpPr>
        <p:spPr>
          <a:xfrm>
            <a:off x="9836463" y="8685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Neso Academy</a:t>
            </a:r>
            <a:endParaRPr b="0" i="0" sz="800" u="none" cap="none" strike="noStrike">
              <a:solidFill>
                <a:srgbClr val="000000"/>
              </a:solidFill>
              <a:latin typeface="Arial"/>
              <a:ea typeface="Arial"/>
              <a:cs typeface="Arial"/>
              <a:sym typeface="Arial"/>
            </a:endParaRPr>
          </a:p>
        </p:txBody>
      </p:sp>
      <p:pic>
        <p:nvPicPr>
          <p:cNvPr id="512" name="Google Shape;512;p57"/>
          <p:cNvPicPr preferRelativeResize="0"/>
          <p:nvPr/>
        </p:nvPicPr>
        <p:blipFill rotWithShape="1">
          <a:blip r:embed="rId3">
            <a:alphaModFix/>
          </a:blip>
          <a:srcRect b="0" l="0" r="0" t="0"/>
          <a:stretch/>
        </p:blipFill>
        <p:spPr>
          <a:xfrm>
            <a:off x="402550" y="2020258"/>
            <a:ext cx="5285200" cy="2377415"/>
          </a:xfrm>
          <a:prstGeom prst="rect">
            <a:avLst/>
          </a:prstGeom>
          <a:noFill/>
          <a:ln>
            <a:noFill/>
          </a:ln>
        </p:spPr>
      </p:pic>
      <p:pic>
        <p:nvPicPr>
          <p:cNvPr id="513" name="Google Shape;513;p57"/>
          <p:cNvPicPr preferRelativeResize="0"/>
          <p:nvPr/>
        </p:nvPicPr>
        <p:blipFill rotWithShape="1">
          <a:blip r:embed="rId4">
            <a:alphaModFix/>
          </a:blip>
          <a:srcRect b="0" l="0" r="0" t="0"/>
          <a:stretch/>
        </p:blipFill>
        <p:spPr>
          <a:xfrm>
            <a:off x="402553" y="4581950"/>
            <a:ext cx="5639546" cy="1873825"/>
          </a:xfrm>
          <a:prstGeom prst="rect">
            <a:avLst/>
          </a:prstGeom>
          <a:noFill/>
          <a:ln>
            <a:noFill/>
          </a:ln>
        </p:spPr>
      </p:pic>
      <p:pic>
        <p:nvPicPr>
          <p:cNvPr id="514" name="Google Shape;514;p57"/>
          <p:cNvPicPr preferRelativeResize="0"/>
          <p:nvPr/>
        </p:nvPicPr>
        <p:blipFill rotWithShape="1">
          <a:blip r:embed="rId5">
            <a:alphaModFix/>
          </a:blip>
          <a:srcRect b="0" l="0" r="0" t="0"/>
          <a:stretch/>
        </p:blipFill>
        <p:spPr>
          <a:xfrm>
            <a:off x="6321867" y="1299212"/>
            <a:ext cx="5086807" cy="2636650"/>
          </a:xfrm>
          <a:prstGeom prst="rect">
            <a:avLst/>
          </a:prstGeom>
          <a:noFill/>
          <a:ln>
            <a:noFill/>
          </a:ln>
        </p:spPr>
      </p:pic>
      <p:sp>
        <p:nvSpPr>
          <p:cNvPr id="515" name="Google Shape;515;p57"/>
          <p:cNvSpPr txBox="1"/>
          <p:nvPr/>
        </p:nvSpPr>
        <p:spPr>
          <a:xfrm>
            <a:off x="6042100" y="4058750"/>
            <a:ext cx="6080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300" u="none" cap="none" strike="noStrike">
                <a:solidFill>
                  <a:srgbClr val="000000"/>
                </a:solidFill>
                <a:latin typeface="Arial"/>
                <a:ea typeface="Arial"/>
                <a:cs typeface="Arial"/>
                <a:sym typeface="Arial"/>
              </a:rPr>
              <a:t>Loop here executes n/2 times, but if we take the least upper bound, we get O(n).</a:t>
            </a:r>
            <a:endParaRPr b="0" i="0" sz="1300" u="none" cap="none" strike="noStrike">
              <a:solidFill>
                <a:srgbClr val="000000"/>
              </a:solidFill>
              <a:latin typeface="Arial"/>
              <a:ea typeface="Arial"/>
              <a:cs typeface="Arial"/>
              <a:sym typeface="Arial"/>
            </a:endParaRPr>
          </a:p>
        </p:txBody>
      </p:sp>
      <p:pic>
        <p:nvPicPr>
          <p:cNvPr id="516" name="Google Shape;516;p57"/>
          <p:cNvPicPr preferRelativeResize="0"/>
          <p:nvPr/>
        </p:nvPicPr>
        <p:blipFill rotWithShape="1">
          <a:blip r:embed="rId6">
            <a:alphaModFix/>
          </a:blip>
          <a:srcRect b="0" l="2846" r="0" t="0"/>
          <a:stretch/>
        </p:blipFill>
        <p:spPr>
          <a:xfrm>
            <a:off x="6321875" y="4581946"/>
            <a:ext cx="5086802" cy="214995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Calculating Time Complexity</a:t>
            </a:r>
            <a:endParaRPr sz="2500"/>
          </a:p>
          <a:p>
            <a:pPr indent="0" lvl="0" marL="0" rtl="0" algn="l">
              <a:spcBef>
                <a:spcPts val="0"/>
              </a:spcBef>
              <a:spcAft>
                <a:spcPts val="0"/>
              </a:spcAft>
              <a:buClr>
                <a:schemeClr val="dk2"/>
              </a:buClr>
              <a:buSzPts val="6000"/>
              <a:buFont typeface="Georgia"/>
              <a:buNone/>
            </a:pPr>
            <a:r>
              <a:rPr lang="en-US" sz="1800"/>
              <a:t>More Examples</a:t>
            </a:r>
            <a:endParaRPr sz="2500"/>
          </a:p>
        </p:txBody>
      </p:sp>
      <p:sp>
        <p:nvSpPr>
          <p:cNvPr id="522" name="Google Shape;522;p58"/>
          <p:cNvSpPr txBox="1"/>
          <p:nvPr/>
        </p:nvSpPr>
        <p:spPr>
          <a:xfrm>
            <a:off x="9836463" y="868525"/>
            <a:ext cx="2286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Neso Academy</a:t>
            </a:r>
            <a:endParaRPr b="0" i="0" sz="800" u="none" cap="none" strike="noStrike">
              <a:solidFill>
                <a:srgbClr val="000000"/>
              </a:solidFill>
              <a:latin typeface="Arial"/>
              <a:ea typeface="Arial"/>
              <a:cs typeface="Arial"/>
              <a:sym typeface="Arial"/>
            </a:endParaRPr>
          </a:p>
        </p:txBody>
      </p:sp>
      <p:pic>
        <p:nvPicPr>
          <p:cNvPr id="523" name="Google Shape;523;p58"/>
          <p:cNvPicPr preferRelativeResize="0"/>
          <p:nvPr/>
        </p:nvPicPr>
        <p:blipFill rotWithShape="1">
          <a:blip r:embed="rId3">
            <a:alphaModFix/>
          </a:blip>
          <a:srcRect b="0" l="0" r="0" t="0"/>
          <a:stretch/>
        </p:blipFill>
        <p:spPr>
          <a:xfrm>
            <a:off x="565950" y="1948975"/>
            <a:ext cx="4929739" cy="2546800"/>
          </a:xfrm>
          <a:prstGeom prst="rect">
            <a:avLst/>
          </a:prstGeom>
          <a:noFill/>
          <a:ln>
            <a:noFill/>
          </a:ln>
        </p:spPr>
      </p:pic>
      <p:pic>
        <p:nvPicPr>
          <p:cNvPr id="524" name="Google Shape;524;p58"/>
          <p:cNvPicPr preferRelativeResize="0"/>
          <p:nvPr/>
        </p:nvPicPr>
        <p:blipFill rotWithShape="1">
          <a:blip r:embed="rId4">
            <a:alphaModFix/>
          </a:blip>
          <a:srcRect b="0" l="0" r="0" t="0"/>
          <a:stretch/>
        </p:blipFill>
        <p:spPr>
          <a:xfrm>
            <a:off x="565950" y="4572425"/>
            <a:ext cx="4832092" cy="2189899"/>
          </a:xfrm>
          <a:prstGeom prst="rect">
            <a:avLst/>
          </a:prstGeom>
          <a:noFill/>
          <a:ln>
            <a:noFill/>
          </a:ln>
        </p:spPr>
      </p:pic>
      <p:pic>
        <p:nvPicPr>
          <p:cNvPr id="525" name="Google Shape;525;p58"/>
          <p:cNvPicPr preferRelativeResize="0"/>
          <p:nvPr/>
        </p:nvPicPr>
        <p:blipFill rotWithShape="1">
          <a:blip r:embed="rId5">
            <a:alphaModFix/>
          </a:blip>
          <a:srcRect b="0" l="0" r="0" t="0"/>
          <a:stretch/>
        </p:blipFill>
        <p:spPr>
          <a:xfrm>
            <a:off x="5618075" y="1948975"/>
            <a:ext cx="4929750" cy="2556441"/>
          </a:xfrm>
          <a:prstGeom prst="rect">
            <a:avLst/>
          </a:prstGeom>
          <a:noFill/>
          <a:ln>
            <a:noFill/>
          </a:ln>
        </p:spPr>
      </p:pic>
      <p:pic>
        <p:nvPicPr>
          <p:cNvPr id="526" name="Google Shape;526;p58"/>
          <p:cNvPicPr preferRelativeResize="0"/>
          <p:nvPr/>
        </p:nvPicPr>
        <p:blipFill rotWithShape="1">
          <a:blip r:embed="rId6">
            <a:alphaModFix/>
          </a:blip>
          <a:srcRect b="0" l="0" r="0" t="0"/>
          <a:stretch/>
        </p:blipFill>
        <p:spPr>
          <a:xfrm>
            <a:off x="5618075" y="4582075"/>
            <a:ext cx="4479485" cy="2189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Calculating Time Complexity</a:t>
            </a:r>
            <a:endParaRPr sz="2500"/>
          </a:p>
          <a:p>
            <a:pPr indent="0" lvl="0" marL="0" rtl="0" algn="l">
              <a:spcBef>
                <a:spcPts val="0"/>
              </a:spcBef>
              <a:spcAft>
                <a:spcPts val="0"/>
              </a:spcAft>
              <a:buClr>
                <a:schemeClr val="dk2"/>
              </a:buClr>
              <a:buSzPts val="6000"/>
              <a:buFont typeface="Georgia"/>
              <a:buNone/>
            </a:pPr>
            <a:r>
              <a:rPr lang="en-US" sz="1800"/>
              <a:t>More Examples</a:t>
            </a:r>
            <a:endParaRPr sz="2500"/>
          </a:p>
        </p:txBody>
      </p:sp>
      <p:sp>
        <p:nvSpPr>
          <p:cNvPr id="532" name="Google Shape;532;p59"/>
          <p:cNvSpPr txBox="1"/>
          <p:nvPr/>
        </p:nvSpPr>
        <p:spPr>
          <a:xfrm>
            <a:off x="2219838" y="4112000"/>
            <a:ext cx="2059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https://academyera.com/</a:t>
            </a:r>
            <a:endParaRPr b="0" i="0" sz="800" u="none" cap="none" strike="noStrike">
              <a:solidFill>
                <a:srgbClr val="000000"/>
              </a:solidFill>
              <a:latin typeface="Arial"/>
              <a:ea typeface="Arial"/>
              <a:cs typeface="Arial"/>
              <a:sym typeface="Arial"/>
            </a:endParaRPr>
          </a:p>
        </p:txBody>
      </p:sp>
      <p:pic>
        <p:nvPicPr>
          <p:cNvPr id="533" name="Google Shape;533;p59"/>
          <p:cNvPicPr preferRelativeResize="0"/>
          <p:nvPr/>
        </p:nvPicPr>
        <p:blipFill rotWithShape="1">
          <a:blip r:embed="rId3">
            <a:alphaModFix/>
          </a:blip>
          <a:srcRect b="49300" l="12157" r="5531" t="0"/>
          <a:stretch/>
        </p:blipFill>
        <p:spPr>
          <a:xfrm>
            <a:off x="442875" y="1872325"/>
            <a:ext cx="5613725" cy="2301350"/>
          </a:xfrm>
          <a:prstGeom prst="rect">
            <a:avLst/>
          </a:prstGeom>
          <a:noFill/>
          <a:ln>
            <a:noFill/>
          </a:ln>
        </p:spPr>
      </p:pic>
      <p:pic>
        <p:nvPicPr>
          <p:cNvPr id="534" name="Google Shape;534;p59"/>
          <p:cNvPicPr preferRelativeResize="0"/>
          <p:nvPr/>
        </p:nvPicPr>
        <p:blipFill rotWithShape="1">
          <a:blip r:embed="rId4">
            <a:alphaModFix/>
          </a:blip>
          <a:srcRect b="9327" l="0" r="1429" t="17690"/>
          <a:stretch/>
        </p:blipFill>
        <p:spPr>
          <a:xfrm>
            <a:off x="575075" y="4416975"/>
            <a:ext cx="5196736" cy="2164126"/>
          </a:xfrm>
          <a:prstGeom prst="rect">
            <a:avLst/>
          </a:prstGeom>
          <a:noFill/>
          <a:ln>
            <a:noFill/>
          </a:ln>
        </p:spPr>
      </p:pic>
      <p:sp>
        <p:nvSpPr>
          <p:cNvPr id="535" name="Google Shape;535;p59"/>
          <p:cNvSpPr txBox="1"/>
          <p:nvPr/>
        </p:nvSpPr>
        <p:spPr>
          <a:xfrm>
            <a:off x="2470475" y="6581100"/>
            <a:ext cx="2593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600" u="none" cap="none" strike="noStrike">
                <a:solidFill>
                  <a:srgbClr val="000000"/>
                </a:solidFill>
                <a:latin typeface="Arial"/>
                <a:ea typeface="Arial"/>
                <a:cs typeface="Arial"/>
                <a:sym typeface="Arial"/>
              </a:rPr>
              <a:t>Image credit - EDULINE CSE KNOWLEDGE SHARING PLATFORM</a:t>
            </a:r>
            <a:endParaRPr b="0" i="0" sz="600" u="none" cap="none" strike="noStrike">
              <a:solidFill>
                <a:srgbClr val="000000"/>
              </a:solidFill>
              <a:latin typeface="Arial"/>
              <a:ea typeface="Arial"/>
              <a:cs typeface="Arial"/>
              <a:sym typeface="Arial"/>
            </a:endParaRPr>
          </a:p>
        </p:txBody>
      </p:sp>
      <p:pic>
        <p:nvPicPr>
          <p:cNvPr id="536" name="Google Shape;536;p59"/>
          <p:cNvPicPr preferRelativeResize="0"/>
          <p:nvPr/>
        </p:nvPicPr>
        <p:blipFill rotWithShape="1">
          <a:blip r:embed="rId5">
            <a:alphaModFix/>
          </a:blip>
          <a:srcRect b="0" l="0" r="0" t="0"/>
          <a:stretch/>
        </p:blipFill>
        <p:spPr>
          <a:xfrm>
            <a:off x="6663425" y="1041525"/>
            <a:ext cx="3733824" cy="2800375"/>
          </a:xfrm>
          <a:prstGeom prst="rect">
            <a:avLst/>
          </a:prstGeom>
          <a:noFill/>
          <a:ln>
            <a:noFill/>
          </a:ln>
        </p:spPr>
      </p:pic>
      <p:sp>
        <p:nvSpPr>
          <p:cNvPr id="537" name="Google Shape;537;p59"/>
          <p:cNvSpPr txBox="1"/>
          <p:nvPr/>
        </p:nvSpPr>
        <p:spPr>
          <a:xfrm>
            <a:off x="6663425" y="6457800"/>
            <a:ext cx="42300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700" u="none" cap="none" strike="noStrike">
                <a:solidFill>
                  <a:srgbClr val="000000"/>
                </a:solidFill>
                <a:latin typeface="Arial"/>
                <a:ea typeface="Arial"/>
                <a:cs typeface="Arial"/>
                <a:sym typeface="Arial"/>
              </a:rPr>
              <a:t>Image credit - Dr. Jicheng Fu Department of Computer Science University of Central Oklahoma</a:t>
            </a:r>
            <a:endParaRPr b="0" i="0" sz="700" u="none" cap="none" strike="noStrike">
              <a:solidFill>
                <a:srgbClr val="000000"/>
              </a:solidFill>
              <a:latin typeface="Arial"/>
              <a:ea typeface="Arial"/>
              <a:cs typeface="Arial"/>
              <a:sym typeface="Arial"/>
            </a:endParaRPr>
          </a:p>
        </p:txBody>
      </p:sp>
      <p:pic>
        <p:nvPicPr>
          <p:cNvPr id="538" name="Google Shape;538;p59"/>
          <p:cNvPicPr preferRelativeResize="0"/>
          <p:nvPr/>
        </p:nvPicPr>
        <p:blipFill rotWithShape="1">
          <a:blip r:embed="rId6">
            <a:alphaModFix/>
          </a:blip>
          <a:srcRect b="0" l="0" r="0" t="0"/>
          <a:stretch/>
        </p:blipFill>
        <p:spPr>
          <a:xfrm>
            <a:off x="6663425" y="3630725"/>
            <a:ext cx="3733824" cy="28003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Performance Comparisons</a:t>
            </a:r>
            <a:endParaRPr sz="2500"/>
          </a:p>
        </p:txBody>
      </p:sp>
      <p:sp>
        <p:nvSpPr>
          <p:cNvPr id="544" name="Google Shape;544;p60"/>
          <p:cNvSpPr txBox="1"/>
          <p:nvPr/>
        </p:nvSpPr>
        <p:spPr>
          <a:xfrm>
            <a:off x="1619913" y="361350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https://javaconceptoftheday.com/</a:t>
            </a:r>
            <a:endParaRPr b="0" i="0" sz="800" u="none" cap="none" strike="noStrike">
              <a:solidFill>
                <a:srgbClr val="000000"/>
              </a:solidFill>
              <a:latin typeface="Arial"/>
              <a:ea typeface="Arial"/>
              <a:cs typeface="Arial"/>
              <a:sym typeface="Arial"/>
            </a:endParaRPr>
          </a:p>
        </p:txBody>
      </p:sp>
      <p:pic>
        <p:nvPicPr>
          <p:cNvPr id="545" name="Google Shape;545;p60"/>
          <p:cNvPicPr preferRelativeResize="0"/>
          <p:nvPr/>
        </p:nvPicPr>
        <p:blipFill rotWithShape="1">
          <a:blip r:embed="rId3">
            <a:alphaModFix/>
          </a:blip>
          <a:srcRect b="0" l="0" r="0" t="0"/>
          <a:stretch/>
        </p:blipFill>
        <p:spPr>
          <a:xfrm>
            <a:off x="434175" y="2011800"/>
            <a:ext cx="5734896" cy="1596950"/>
          </a:xfrm>
          <a:prstGeom prst="rect">
            <a:avLst/>
          </a:prstGeom>
          <a:noFill/>
          <a:ln>
            <a:noFill/>
          </a:ln>
        </p:spPr>
      </p:pic>
      <p:pic>
        <p:nvPicPr>
          <p:cNvPr id="546" name="Google Shape;546;p60"/>
          <p:cNvPicPr preferRelativeResize="0"/>
          <p:nvPr/>
        </p:nvPicPr>
        <p:blipFill rotWithShape="1">
          <a:blip r:embed="rId4">
            <a:alphaModFix/>
          </a:blip>
          <a:srcRect b="0" l="0" r="0" t="0"/>
          <a:stretch/>
        </p:blipFill>
        <p:spPr>
          <a:xfrm>
            <a:off x="449725" y="3921300"/>
            <a:ext cx="5276875" cy="2628900"/>
          </a:xfrm>
          <a:prstGeom prst="rect">
            <a:avLst/>
          </a:prstGeom>
          <a:noFill/>
          <a:ln>
            <a:noFill/>
          </a:ln>
        </p:spPr>
      </p:pic>
      <p:sp>
        <p:nvSpPr>
          <p:cNvPr id="547" name="Google Shape;547;p60"/>
          <p:cNvSpPr txBox="1"/>
          <p:nvPr/>
        </p:nvSpPr>
        <p:spPr>
          <a:xfrm>
            <a:off x="1178175" y="655020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https://www.sahinarslan.tech/</a:t>
            </a:r>
            <a:endParaRPr b="0" i="0" sz="800" u="none" cap="none" strike="noStrike">
              <a:solidFill>
                <a:srgbClr val="000000"/>
              </a:solidFill>
              <a:latin typeface="Arial"/>
              <a:ea typeface="Arial"/>
              <a:cs typeface="Arial"/>
              <a:sym typeface="Arial"/>
            </a:endParaRPr>
          </a:p>
        </p:txBody>
      </p:sp>
      <p:pic>
        <p:nvPicPr>
          <p:cNvPr id="548" name="Google Shape;548;p60"/>
          <p:cNvPicPr preferRelativeResize="0"/>
          <p:nvPr/>
        </p:nvPicPr>
        <p:blipFill rotWithShape="1">
          <a:blip r:embed="rId5">
            <a:alphaModFix/>
          </a:blip>
          <a:srcRect b="0" l="0" r="0" t="0"/>
          <a:stretch/>
        </p:blipFill>
        <p:spPr>
          <a:xfrm>
            <a:off x="6056700" y="3809225"/>
            <a:ext cx="4770549" cy="2890200"/>
          </a:xfrm>
          <a:prstGeom prst="rect">
            <a:avLst/>
          </a:prstGeom>
          <a:noFill/>
          <a:ln>
            <a:noFill/>
          </a:ln>
        </p:spPr>
      </p:pic>
      <p:sp>
        <p:nvSpPr>
          <p:cNvPr id="549" name="Google Shape;549;p60"/>
          <p:cNvSpPr txBox="1"/>
          <p:nvPr/>
        </p:nvSpPr>
        <p:spPr>
          <a:xfrm>
            <a:off x="7381462" y="662640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https://www.ml-science.com/</a:t>
            </a:r>
            <a:endParaRPr b="0" i="0" sz="800" u="none" cap="none" strike="noStrike">
              <a:solidFill>
                <a:srgbClr val="000000"/>
              </a:solidFill>
              <a:latin typeface="Arial"/>
              <a:ea typeface="Arial"/>
              <a:cs typeface="Arial"/>
              <a:sym typeface="Arial"/>
            </a:endParaRPr>
          </a:p>
        </p:txBody>
      </p:sp>
      <p:pic>
        <p:nvPicPr>
          <p:cNvPr id="550" name="Google Shape;550;p60"/>
          <p:cNvPicPr preferRelativeResize="0"/>
          <p:nvPr/>
        </p:nvPicPr>
        <p:blipFill rotWithShape="1">
          <a:blip r:embed="rId6">
            <a:alphaModFix/>
          </a:blip>
          <a:srcRect b="0" l="0" r="0" t="0"/>
          <a:stretch/>
        </p:blipFill>
        <p:spPr>
          <a:xfrm>
            <a:off x="7678633" y="832300"/>
            <a:ext cx="2759917" cy="2628899"/>
          </a:xfrm>
          <a:prstGeom prst="rect">
            <a:avLst/>
          </a:prstGeom>
          <a:noFill/>
          <a:ln>
            <a:noFill/>
          </a:ln>
        </p:spPr>
      </p:pic>
      <p:sp>
        <p:nvSpPr>
          <p:cNvPr id="551" name="Google Shape;551;p60"/>
          <p:cNvSpPr txBox="1"/>
          <p:nvPr/>
        </p:nvSpPr>
        <p:spPr>
          <a:xfrm>
            <a:off x="7958612" y="346120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https://craftofcoding.wordpress.com/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61"/>
          <p:cNvPicPr preferRelativeResize="0"/>
          <p:nvPr/>
        </p:nvPicPr>
        <p:blipFill rotWithShape="1">
          <a:blip r:embed="rId3">
            <a:alphaModFix/>
          </a:blip>
          <a:srcRect b="0" l="0" r="0" t="0"/>
          <a:stretch/>
        </p:blipFill>
        <p:spPr>
          <a:xfrm>
            <a:off x="457200" y="1872325"/>
            <a:ext cx="8881599" cy="4879700"/>
          </a:xfrm>
          <a:prstGeom prst="rect">
            <a:avLst/>
          </a:prstGeom>
          <a:noFill/>
          <a:ln>
            <a:noFill/>
          </a:ln>
        </p:spPr>
      </p:pic>
      <p:sp>
        <p:nvSpPr>
          <p:cNvPr id="557" name="Google Shape;557;p6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Performance Comparisons</a:t>
            </a:r>
            <a:endParaRPr sz="2500"/>
          </a:p>
        </p:txBody>
      </p:sp>
      <p:sp>
        <p:nvSpPr>
          <p:cNvPr id="558" name="Google Shape;558;p61"/>
          <p:cNvSpPr txBox="1"/>
          <p:nvPr/>
        </p:nvSpPr>
        <p:spPr>
          <a:xfrm>
            <a:off x="3846175" y="650370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https://www.hackerearth.com/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62"/>
          <p:cNvPicPr preferRelativeResize="0"/>
          <p:nvPr/>
        </p:nvPicPr>
        <p:blipFill rotWithShape="1">
          <a:blip r:embed="rId3">
            <a:alphaModFix/>
          </a:blip>
          <a:srcRect b="0" l="2005" r="2501" t="0"/>
          <a:stretch/>
        </p:blipFill>
        <p:spPr>
          <a:xfrm>
            <a:off x="337350" y="2070800"/>
            <a:ext cx="11625549" cy="4657475"/>
          </a:xfrm>
          <a:prstGeom prst="rect">
            <a:avLst/>
          </a:prstGeom>
          <a:noFill/>
          <a:ln>
            <a:noFill/>
          </a:ln>
        </p:spPr>
      </p:pic>
      <p:sp>
        <p:nvSpPr>
          <p:cNvPr id="564" name="Google Shape;564;p6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Performance Comparisons</a:t>
            </a:r>
            <a:endParaRPr sz="2500"/>
          </a:p>
        </p:txBody>
      </p:sp>
      <p:sp>
        <p:nvSpPr>
          <p:cNvPr id="565" name="Google Shape;565;p62"/>
          <p:cNvSpPr txBox="1"/>
          <p:nvPr/>
        </p:nvSpPr>
        <p:spPr>
          <a:xfrm>
            <a:off x="5043300" y="647805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https://www.hackerearth.com/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3"/>
          <p:cNvPicPr preferRelativeResize="0"/>
          <p:nvPr/>
        </p:nvPicPr>
        <p:blipFill rotWithShape="1">
          <a:blip r:embed="rId3">
            <a:alphaModFix/>
          </a:blip>
          <a:srcRect b="0" l="0" r="0" t="0"/>
          <a:stretch/>
        </p:blipFill>
        <p:spPr>
          <a:xfrm>
            <a:off x="337350" y="2026900"/>
            <a:ext cx="11572000" cy="4632625"/>
          </a:xfrm>
          <a:prstGeom prst="rect">
            <a:avLst/>
          </a:prstGeom>
          <a:noFill/>
          <a:ln>
            <a:noFill/>
          </a:ln>
        </p:spPr>
      </p:pic>
      <p:sp>
        <p:nvSpPr>
          <p:cNvPr id="571" name="Google Shape;571;p6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Performance Comparisons</a:t>
            </a:r>
            <a:endParaRPr sz="2500"/>
          </a:p>
        </p:txBody>
      </p:sp>
      <p:sp>
        <p:nvSpPr>
          <p:cNvPr id="572" name="Google Shape;572;p63"/>
          <p:cNvSpPr txBox="1"/>
          <p:nvPr/>
        </p:nvSpPr>
        <p:spPr>
          <a:xfrm>
            <a:off x="4788050" y="6351725"/>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https://www.hackerearth.com/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Big-O Performance Comparisons</a:t>
            </a:r>
            <a:endParaRPr sz="2500"/>
          </a:p>
        </p:txBody>
      </p:sp>
      <p:sp>
        <p:nvSpPr>
          <p:cNvPr id="578" name="Google Shape;578;p64"/>
          <p:cNvSpPr txBox="1"/>
          <p:nvPr/>
        </p:nvSpPr>
        <p:spPr>
          <a:xfrm>
            <a:off x="4461850" y="6478050"/>
            <a:ext cx="2670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https://www.hackerearth.com/</a:t>
            </a:r>
            <a:endParaRPr b="0" i="0" sz="800" u="none" cap="none" strike="noStrike">
              <a:solidFill>
                <a:srgbClr val="000000"/>
              </a:solidFill>
              <a:latin typeface="Arial"/>
              <a:ea typeface="Arial"/>
              <a:cs typeface="Arial"/>
              <a:sym typeface="Arial"/>
            </a:endParaRPr>
          </a:p>
        </p:txBody>
      </p:sp>
      <p:pic>
        <p:nvPicPr>
          <p:cNvPr id="579" name="Google Shape;579;p64"/>
          <p:cNvPicPr preferRelativeResize="0"/>
          <p:nvPr/>
        </p:nvPicPr>
        <p:blipFill rotWithShape="1">
          <a:blip r:embed="rId3">
            <a:alphaModFix/>
          </a:blip>
          <a:srcRect b="0" l="0" r="0" t="0"/>
          <a:stretch/>
        </p:blipFill>
        <p:spPr>
          <a:xfrm>
            <a:off x="337350" y="2175225"/>
            <a:ext cx="8852499" cy="2419675"/>
          </a:xfrm>
          <a:prstGeom prst="rect">
            <a:avLst/>
          </a:prstGeom>
          <a:noFill/>
          <a:ln>
            <a:noFill/>
          </a:ln>
        </p:spPr>
      </p:pic>
      <p:pic>
        <p:nvPicPr>
          <p:cNvPr id="580" name="Google Shape;580;p64"/>
          <p:cNvPicPr preferRelativeResize="0"/>
          <p:nvPr/>
        </p:nvPicPr>
        <p:blipFill rotWithShape="1">
          <a:blip r:embed="rId4">
            <a:alphaModFix/>
          </a:blip>
          <a:srcRect b="0" l="0" r="0" t="0"/>
          <a:stretch/>
        </p:blipFill>
        <p:spPr>
          <a:xfrm>
            <a:off x="337350" y="4594900"/>
            <a:ext cx="8770950" cy="196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25" name="Google Shape;125;p20"/>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26" name="Google Shape;126;p20"/>
          <p:cNvSpPr txBox="1"/>
          <p:nvPr/>
        </p:nvSpPr>
        <p:spPr>
          <a:xfrm>
            <a:off x="7572150" y="2804363"/>
            <a:ext cx="401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All these time measurements are taken on a specific computer. On a different computer, all the data points could look totally different. </a:t>
            </a:r>
            <a:endParaRPr/>
          </a:p>
        </p:txBody>
      </p:sp>
      <p:pic>
        <p:nvPicPr>
          <p:cNvPr id="127" name="Google Shape;127;p20"/>
          <p:cNvPicPr preferRelativeResize="0"/>
          <p:nvPr/>
        </p:nvPicPr>
        <p:blipFill>
          <a:blip r:embed="rId3">
            <a:alphaModFix/>
          </a:blip>
          <a:stretch>
            <a:fillRect/>
          </a:stretch>
        </p:blipFill>
        <p:spPr>
          <a:xfrm>
            <a:off x="152400" y="2024716"/>
            <a:ext cx="7129889" cy="4131558"/>
          </a:xfrm>
          <a:prstGeom prst="rect">
            <a:avLst/>
          </a:prstGeom>
          <a:noFill/>
          <a:ln>
            <a:noFill/>
          </a:ln>
        </p:spPr>
      </p:pic>
      <p:sp>
        <p:nvSpPr>
          <p:cNvPr id="128" name="Google Shape;128;p20"/>
          <p:cNvSpPr/>
          <p:nvPr/>
        </p:nvSpPr>
        <p:spPr>
          <a:xfrm>
            <a:off x="7695950" y="3734525"/>
            <a:ext cx="826800" cy="3387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0"/>
          <p:cNvSpPr txBox="1"/>
          <p:nvPr/>
        </p:nvSpPr>
        <p:spPr>
          <a:xfrm>
            <a:off x="8677250" y="3673025"/>
            <a:ext cx="329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4"/>
                </a:solidFill>
              </a:rPr>
              <a:t>Machine dependence</a:t>
            </a:r>
            <a:endParaRPr b="1" sz="1800">
              <a:solidFill>
                <a:schemeClr val="accent4"/>
              </a:solidFill>
            </a:endParaRPr>
          </a:p>
        </p:txBody>
      </p:sp>
      <p:sp>
        <p:nvSpPr>
          <p:cNvPr id="130" name="Google Shape;130;p20"/>
          <p:cNvSpPr txBox="1"/>
          <p:nvPr/>
        </p:nvSpPr>
        <p:spPr>
          <a:xfrm>
            <a:off x="7695950" y="4134713"/>
            <a:ext cx="401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true and pure efficiency measurement should be </a:t>
            </a:r>
            <a:r>
              <a:rPr b="1" lang="en-US">
                <a:solidFill>
                  <a:srgbClr val="38761D"/>
                </a:solidFill>
              </a:rPr>
              <a:t>Machine independent</a:t>
            </a:r>
            <a:r>
              <a:rPr lang="en-US"/>
              <a:t>! We want to be able to tell how fast the algorithm is regardless of what machine it runs 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36" name="Google Shape;136;p21"/>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37" name="Google Shape;137;p21"/>
          <p:cNvSpPr txBox="1"/>
          <p:nvPr/>
        </p:nvSpPr>
        <p:spPr>
          <a:xfrm>
            <a:off x="7572150" y="2804363"/>
            <a:ext cx="401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All these time measurements are taken on a specific computer. On a different computer, all the data points could look totally different. </a:t>
            </a:r>
            <a:endParaRPr/>
          </a:p>
        </p:txBody>
      </p:sp>
      <p:pic>
        <p:nvPicPr>
          <p:cNvPr id="138" name="Google Shape;138;p21"/>
          <p:cNvPicPr preferRelativeResize="0"/>
          <p:nvPr/>
        </p:nvPicPr>
        <p:blipFill>
          <a:blip r:embed="rId3">
            <a:alphaModFix/>
          </a:blip>
          <a:stretch>
            <a:fillRect/>
          </a:stretch>
        </p:blipFill>
        <p:spPr>
          <a:xfrm>
            <a:off x="152400" y="2024716"/>
            <a:ext cx="7129889" cy="4131558"/>
          </a:xfrm>
          <a:prstGeom prst="rect">
            <a:avLst/>
          </a:prstGeom>
          <a:noFill/>
          <a:ln>
            <a:noFill/>
          </a:ln>
        </p:spPr>
      </p:pic>
      <p:sp>
        <p:nvSpPr>
          <p:cNvPr id="139" name="Google Shape;139;p21"/>
          <p:cNvSpPr/>
          <p:nvPr/>
        </p:nvSpPr>
        <p:spPr>
          <a:xfrm>
            <a:off x="7695950" y="3734525"/>
            <a:ext cx="826800" cy="3387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1"/>
          <p:cNvSpPr txBox="1"/>
          <p:nvPr/>
        </p:nvSpPr>
        <p:spPr>
          <a:xfrm>
            <a:off x="8677250" y="3673025"/>
            <a:ext cx="329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accent4"/>
                </a:solidFill>
              </a:rPr>
              <a:t>Machine dependence</a:t>
            </a:r>
            <a:endParaRPr b="1" sz="1800">
              <a:solidFill>
                <a:schemeClr val="accent4"/>
              </a:solidFill>
            </a:endParaRPr>
          </a:p>
        </p:txBody>
      </p:sp>
      <p:sp>
        <p:nvSpPr>
          <p:cNvPr id="141" name="Google Shape;141;p21"/>
          <p:cNvSpPr txBox="1"/>
          <p:nvPr/>
        </p:nvSpPr>
        <p:spPr>
          <a:xfrm>
            <a:off x="7695950" y="4134713"/>
            <a:ext cx="401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true and pure efficiency measurement should be </a:t>
            </a:r>
            <a:r>
              <a:rPr b="1" lang="en-US">
                <a:solidFill>
                  <a:srgbClr val="38761D"/>
                </a:solidFill>
              </a:rPr>
              <a:t>Machine independent</a:t>
            </a:r>
            <a:r>
              <a:rPr lang="en-US"/>
              <a:t>! We want to be able to tell how fast the algorithm is regardless of what machine it runs on.</a:t>
            </a:r>
            <a:endParaRPr/>
          </a:p>
        </p:txBody>
      </p:sp>
      <p:sp>
        <p:nvSpPr>
          <p:cNvPr id="142" name="Google Shape;142;p21"/>
          <p:cNvSpPr/>
          <p:nvPr/>
        </p:nvSpPr>
        <p:spPr>
          <a:xfrm>
            <a:off x="1686925" y="1256925"/>
            <a:ext cx="8280300" cy="5051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1"/>
          <p:cNvSpPr txBox="1"/>
          <p:nvPr/>
        </p:nvSpPr>
        <p:spPr>
          <a:xfrm>
            <a:off x="2205150" y="2381550"/>
            <a:ext cx="68361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600"/>
              </a:spcBef>
              <a:spcAft>
                <a:spcPts val="0"/>
              </a:spcAft>
              <a:buClr>
                <a:schemeClr val="dk1"/>
              </a:buClr>
              <a:buSzPts val="1500"/>
              <a:buChar char="●"/>
            </a:pPr>
            <a:r>
              <a:rPr lang="en-US" sz="1500">
                <a:solidFill>
                  <a:schemeClr val="dk1"/>
                </a:solidFill>
              </a:rPr>
              <a:t>The evaluation of efficiency should be as machine independent as possible.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It is not useful to measure how fast the algorithm runs as this depends on which particular computer, OS, programming language, compiler, and kind of inputs are used in testing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Instead,</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we count the number of </a:t>
            </a:r>
            <a:r>
              <a:rPr i="1" lang="en-US" sz="1500">
                <a:solidFill>
                  <a:schemeClr val="dk1"/>
                </a:solidFill>
              </a:rPr>
              <a:t>basic operations </a:t>
            </a:r>
            <a:r>
              <a:rPr lang="en-US" sz="1500">
                <a:solidFill>
                  <a:schemeClr val="dk1"/>
                </a:solidFill>
              </a:rPr>
              <a:t>the algorithm performs.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we calculate how this number depends on the size of the input.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 basic operation is an operation which takes a constant amount of time to execute.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Hence, </a:t>
            </a:r>
            <a:r>
              <a:rPr lang="en-US" sz="1500" u="sng">
                <a:solidFill>
                  <a:schemeClr val="dk1"/>
                </a:solidFill>
              </a:rPr>
              <a:t>the efficiency of an algorithm is the number of basic operations it performs</a:t>
            </a:r>
            <a:r>
              <a:rPr lang="en-US" sz="1500">
                <a:solidFill>
                  <a:schemeClr val="dk1"/>
                </a:solidFill>
              </a:rPr>
              <a:t>. This number is a function of the input size </a:t>
            </a:r>
            <a:r>
              <a:rPr b="1" lang="en-US" sz="1500">
                <a:solidFill>
                  <a:schemeClr val="dk1"/>
                </a:solidFill>
              </a:rPr>
              <a:t>n</a:t>
            </a:r>
            <a:r>
              <a:rPr lang="en-US" sz="1500">
                <a:solidFill>
                  <a:schemeClr val="dk1"/>
                </a:solidFill>
              </a:rPr>
              <a:t>. </a:t>
            </a:r>
            <a:endParaRPr sz="1500">
              <a:solidFill>
                <a:schemeClr val="dk1"/>
              </a:solidFill>
            </a:endParaRPr>
          </a:p>
          <a:p>
            <a:pPr indent="0" lvl="0" marL="0" rtl="0" algn="l">
              <a:lnSpc>
                <a:spcPct val="115000"/>
              </a:lnSpc>
              <a:spcBef>
                <a:spcPts val="0"/>
              </a:spcBef>
              <a:spcAft>
                <a:spcPts val="0"/>
              </a:spcAft>
              <a:buNone/>
            </a:pPr>
            <a:r>
              <a:t/>
            </a:r>
            <a:endParaRPr sz="1500"/>
          </a:p>
        </p:txBody>
      </p:sp>
      <p:sp>
        <p:nvSpPr>
          <p:cNvPr id="144" name="Google Shape;144;p21"/>
          <p:cNvSpPr txBox="1"/>
          <p:nvPr/>
        </p:nvSpPr>
        <p:spPr>
          <a:xfrm>
            <a:off x="2554275" y="1812725"/>
            <a:ext cx="635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4"/>
                </a:solidFill>
              </a:rPr>
              <a:t>Machine Independent</a:t>
            </a:r>
            <a:endParaRPr b="1" sz="2000">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50" name="Google Shape;150;p22"/>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51" name="Google Shape;151;p22"/>
          <p:cNvSpPr txBox="1"/>
          <p:nvPr/>
        </p:nvSpPr>
        <p:spPr>
          <a:xfrm>
            <a:off x="7572150" y="2804363"/>
            <a:ext cx="4013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One machine independent way is to count the operations in the program and see how it changes as the input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want to focus on the </a:t>
            </a:r>
            <a:r>
              <a:rPr b="1" lang="en-US">
                <a:solidFill>
                  <a:schemeClr val="accent4"/>
                </a:solidFill>
              </a:rPr>
              <a:t>worst-case scenario</a:t>
            </a:r>
            <a:r>
              <a:rPr lang="en-US"/>
              <a:t> for good representation.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n = 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Bob’s program, we can look at the if statements, and three for loops and inspect how many times it runs. </a:t>
            </a:r>
            <a:endParaRPr/>
          </a:p>
        </p:txBody>
      </p:sp>
      <p:pic>
        <p:nvPicPr>
          <p:cNvPr id="152" name="Google Shape;152;p22"/>
          <p:cNvPicPr preferRelativeResize="0"/>
          <p:nvPr/>
        </p:nvPicPr>
        <p:blipFill>
          <a:blip r:embed="rId3">
            <a:alphaModFix/>
          </a:blip>
          <a:stretch>
            <a:fillRect/>
          </a:stretch>
        </p:blipFill>
        <p:spPr>
          <a:xfrm>
            <a:off x="152400" y="2024716"/>
            <a:ext cx="7192560" cy="41315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58" name="Google Shape;158;p23"/>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59" name="Google Shape;159;p23"/>
          <p:cNvSpPr txBox="1"/>
          <p:nvPr/>
        </p:nvSpPr>
        <p:spPr>
          <a:xfrm>
            <a:off x="7572150" y="2804363"/>
            <a:ext cx="4013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One machine independent way is to count the operations in the program and see how it changes as the input increases.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want to focus on the </a:t>
            </a:r>
            <a:r>
              <a:rPr b="1" lang="en-US">
                <a:solidFill>
                  <a:schemeClr val="accent4"/>
                </a:solidFill>
              </a:rPr>
              <a:t>worst-case scenario</a:t>
            </a:r>
            <a:r>
              <a:rPr lang="en-US"/>
              <a:t> for good representation.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n = 20.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Bob’s program, we can look at the if statements, and three for loops and inspect how many times it runs. </a:t>
            </a:r>
            <a:endParaRPr/>
          </a:p>
        </p:txBody>
      </p:sp>
      <p:pic>
        <p:nvPicPr>
          <p:cNvPr id="160" name="Google Shape;160;p23"/>
          <p:cNvPicPr preferRelativeResize="0"/>
          <p:nvPr/>
        </p:nvPicPr>
        <p:blipFill>
          <a:blip r:embed="rId3">
            <a:alphaModFix/>
          </a:blip>
          <a:stretch>
            <a:fillRect/>
          </a:stretch>
        </p:blipFill>
        <p:spPr>
          <a:xfrm>
            <a:off x="152400" y="2024716"/>
            <a:ext cx="7267350" cy="4124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How to measure algorithm efficiency?</a:t>
            </a:r>
            <a:endParaRPr sz="2500"/>
          </a:p>
        </p:txBody>
      </p:sp>
      <p:sp>
        <p:nvSpPr>
          <p:cNvPr id="166" name="Google Shape;166;p24"/>
          <p:cNvSpPr txBox="1"/>
          <p:nvPr/>
        </p:nvSpPr>
        <p:spPr>
          <a:xfrm>
            <a:off x="2554275" y="6308675"/>
            <a:ext cx="2804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1000" u="none" cap="none" strike="noStrike">
                <a:solidFill>
                  <a:srgbClr val="000000"/>
                </a:solidFill>
                <a:latin typeface="Arial"/>
                <a:ea typeface="Arial"/>
                <a:cs typeface="Arial"/>
                <a:sym typeface="Arial"/>
              </a:rPr>
              <a:t>Image credit - </a:t>
            </a:r>
            <a:r>
              <a:rPr lang="en-US" sz="1000"/>
              <a:t>Reducible @ YouTube</a:t>
            </a:r>
            <a:endParaRPr b="0" i="0" sz="1000" u="none" cap="none" strike="noStrike">
              <a:solidFill>
                <a:srgbClr val="000000"/>
              </a:solidFill>
              <a:latin typeface="Arial"/>
              <a:ea typeface="Arial"/>
              <a:cs typeface="Arial"/>
              <a:sym typeface="Arial"/>
            </a:endParaRPr>
          </a:p>
        </p:txBody>
      </p:sp>
      <p:sp>
        <p:nvSpPr>
          <p:cNvPr id="167" name="Google Shape;167;p24"/>
          <p:cNvSpPr txBox="1"/>
          <p:nvPr/>
        </p:nvSpPr>
        <p:spPr>
          <a:xfrm>
            <a:off x="7572150" y="3498963"/>
            <a:ext cx="401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defining characteristic about Alice’s program is that for each pair of a and b, we have exactly one c value.</a:t>
            </a:r>
            <a:endParaRPr/>
          </a:p>
        </p:txBody>
      </p:sp>
      <p:pic>
        <p:nvPicPr>
          <p:cNvPr id="168" name="Google Shape;168;p24"/>
          <p:cNvPicPr preferRelativeResize="0"/>
          <p:nvPr/>
        </p:nvPicPr>
        <p:blipFill>
          <a:blip r:embed="rId3">
            <a:alphaModFix/>
          </a:blip>
          <a:stretch>
            <a:fillRect/>
          </a:stretch>
        </p:blipFill>
        <p:spPr>
          <a:xfrm>
            <a:off x="152400" y="2024716"/>
            <a:ext cx="7155033" cy="41315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